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317" r:id="rId2"/>
    <p:sldId id="323" r:id="rId3"/>
    <p:sldId id="324" r:id="rId4"/>
    <p:sldId id="320" r:id="rId5"/>
    <p:sldId id="342" r:id="rId6"/>
    <p:sldId id="338" r:id="rId7"/>
    <p:sldId id="341" r:id="rId8"/>
    <p:sldId id="339" r:id="rId9"/>
    <p:sldId id="340" r:id="rId10"/>
    <p:sldId id="343" r:id="rId11"/>
    <p:sldId id="325" r:id="rId12"/>
    <p:sldId id="327" r:id="rId13"/>
    <p:sldId id="332" r:id="rId14"/>
    <p:sldId id="334" r:id="rId15"/>
    <p:sldId id="336" r:id="rId16"/>
    <p:sldId id="337" r:id="rId17"/>
    <p:sldId id="344" r:id="rId18"/>
    <p:sldId id="313" r:id="rId19"/>
    <p:sldId id="305" r:id="rId20"/>
    <p:sldId id="312" r:id="rId21"/>
    <p:sldId id="307" r:id="rId22"/>
    <p:sldId id="314" r:id="rId23"/>
    <p:sldId id="315" r:id="rId24"/>
    <p:sldId id="316" r:id="rId25"/>
    <p:sldId id="306" r:id="rId26"/>
    <p:sldId id="311" r:id="rId27"/>
    <p:sldId id="29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CC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93" autoAdjust="0"/>
    <p:restoredTop sz="94660"/>
  </p:normalViewPr>
  <p:slideViewPr>
    <p:cSldViewPr snapToGrid="0">
      <p:cViewPr varScale="1">
        <p:scale>
          <a:sx n="69" d="100"/>
          <a:sy n="69" d="100"/>
        </p:scale>
        <p:origin x="90"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E9462EF3-3C4F-43EE-ACEE-D4B806740EA3}" type="datetimeFigureOut">
              <a:rPr lang="en-US" dirty="0"/>
              <a:pPr/>
              <a:t>7/16/2019</a:t>
            </a:fld>
            <a:endParaRPr lang="en-US" dirty="0"/>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r>
              <a:rPr lang="en-US" dirty="0"/>
              <a:t>
              </a:t>
            </a:r>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6C0EF2-9919-473B-8215-8616BAF10692}" type="datetimeFigureOut">
              <a:rPr lang="en-US" dirty="0"/>
              <a:t>7/16/2019</a:t>
            </a:fld>
            <a:endParaRPr lang="en-US" dirty="0"/>
          </a:p>
        </p:txBody>
      </p:sp>
      <p:sp>
        <p:nvSpPr>
          <p:cNvPr id="5" name="Footer Placeholder 4"/>
          <p:cNvSpPr>
            <a:spLocks noGrp="1"/>
          </p:cNvSpPr>
          <p:nvPr>
            <p:ph type="ftr" sz="quarter" idx="11"/>
          </p:nvPr>
        </p:nvSpPr>
        <p:spPr/>
        <p:txBody>
          <a:bodyPr/>
          <a:lstStyle>
            <a:lvl1pPr>
              <a:defRPr sz="1000" b="1"/>
            </a:lvl1p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09472EB-AC54-4713-BFC2-BEB621108C63}" type="datetimeFigureOut">
              <a:rPr lang="en-US" dirty="0"/>
              <a:t>7/16/2019</a:t>
            </a:fld>
            <a:endParaRPr lang="en-US" dirty="0"/>
          </a:p>
        </p:txBody>
      </p:sp>
      <p:sp>
        <p:nvSpPr>
          <p:cNvPr id="5" name="Footer Placeholder 4"/>
          <p:cNvSpPr>
            <a:spLocks noGrp="1"/>
          </p:cNvSpPr>
          <p:nvPr>
            <p:ph type="ftr" sz="quarter" idx="11"/>
          </p:nvPr>
        </p:nvSpPr>
        <p:spPr/>
        <p:txBody>
          <a:bodyPr/>
          <a:lstStyle>
            <a:lvl1pPr>
              <a:defRPr sz="1000" b="1"/>
            </a:lvl1p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455A0C-791E-4545-B787-F98AD45CD761}" type="datetimeFigureOut">
              <a:rPr lang="en-US" dirty="0"/>
              <a:t>7/16/2019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536B77-F4F4-4427-AC4F-9A623798AD82}" type="datetimeFigureOut">
              <a:rPr lang="en-US" dirty="0"/>
              <a:t>7/16/2019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BE790C-34EB-4565-8437-CACF4CDB7822}" type="datetimeFigureOut">
              <a:rPr lang="en-US" dirty="0"/>
              <a:t>7/16/2019</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4A4C11-22B8-4A4E-8126-B3AF6B948A8E}" type="datetimeFigureOut">
              <a:rPr lang="en-US" dirty="0"/>
              <a:t>7/16/2019</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6ED06B6-C816-4861-964D-15A98395707D}" type="datetimeFigureOut">
              <a:rPr lang="en-US" dirty="0"/>
              <a:t>7/16/2019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0B1A8AB-EA7C-4B1B-9D73-E2551851FABE}" type="datetimeFigureOut">
              <a:rPr lang="en-US" dirty="0"/>
              <a:t>7/16/2019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6343B39-165A-4B68-AA5C-581F5336313C}" type="datetimeFigureOut">
              <a:rPr lang="en-US" dirty="0"/>
              <a:t>7/16/2019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42C8C57-33F9-4259-AC4F-0E3F5BEC9B94}" type="datetimeFigureOut">
              <a:rPr lang="en-US" dirty="0"/>
              <a:t>7/16/2019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a:t>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748772B-8FA2-401F-A0A1-A59855EDBC3E}" type="datetimeFigureOut">
              <a:rPr lang="en-US" dirty="0"/>
              <a:t>7/16/2019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DD5BDE-5A90-4611-82E9-0FC5746D30C5}" type="datetimeFigureOut">
              <a:rPr lang="en-US" dirty="0"/>
              <a:t>7/16/2019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ADDA17D-0BEA-4E76-A7FC-F7C188BC48D1}" type="datetimeFigureOut">
              <a:rPr lang="en-US" dirty="0"/>
              <a:t>7/16/2019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909AC7D-18CA-4236-82B9-D75EB1D66EAE}" type="datetimeFigureOut">
              <a:rPr lang="en-US" dirty="0"/>
              <a:t>7/16/2019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68300E-C023-45CD-A0BE-EDB7A8C6EA8B}" type="datetimeFigureOut">
              <a:rPr lang="en-US" dirty="0"/>
              <a:t>7/16/2019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620EAD-E369-4933-8469-ED7764B56A1B}" type="datetimeFigureOut">
              <a:rPr lang="en-US" dirty="0"/>
              <a:t>7/16/2019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90786BE5-D2A3-4BF0-8B30-D7403E61B3DC}" type="datetimeFigureOut">
              <a:rPr lang="en-US" dirty="0"/>
              <a:t>7/16/2019</a:t>
            </a:fld>
            <a:endParaRPr lang="en-US" dirty="0"/>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r>
              <a:rPr lang="en-US" dirty="0"/>
              <a:t>
              </a:t>
            </a:r>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gov.uk/study-visit-visa"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hyperlink" Target="https://www.gov.uk/check-uk-visa"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hyperlink" Target="https://www.gov.uk/check-uk-visa"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FD9939-E446-40D7-AF23-2B53A94C2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a:extLst>
              <a:ext uri="{FF2B5EF4-FFF2-40B4-BE49-F238E27FC236}">
                <a16:creationId xmlns:a16="http://schemas.microsoft.com/office/drawing/2014/main" id="{D8140BB2-E6F5-4602-996A-64AC6E554A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4E596CDF-90CB-4D55-84C6-D0AD3EB305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18">
            <a:extLst>
              <a:ext uri="{FF2B5EF4-FFF2-40B4-BE49-F238E27FC236}">
                <a16:creationId xmlns:a16="http://schemas.microsoft.com/office/drawing/2014/main" id="{D2C1E002-F86B-4177-AEDE-AA6E3160A9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0800000">
            <a:off x="457200" y="794"/>
            <a:ext cx="11277600" cy="4395812"/>
          </a:xfrm>
          <a:custGeom>
            <a:avLst/>
            <a:gdLst>
              <a:gd name="connsiteX0" fmla="*/ 11277600 w 11277600"/>
              <a:gd name="connsiteY0" fmla="*/ 4395812 h 4395812"/>
              <a:gd name="connsiteX1" fmla="*/ 0 w 11277600"/>
              <a:gd name="connsiteY1" fmla="*/ 4395812 h 4395812"/>
              <a:gd name="connsiteX2" fmla="*/ 0 w 11277600"/>
              <a:gd name="connsiteY2" fmla="*/ 0 h 4395812"/>
              <a:gd name="connsiteX3" fmla="*/ 66675 w 11277600"/>
              <a:gd name="connsiteY3" fmla="*/ 9525 h 4395812"/>
              <a:gd name="connsiteX4" fmla="*/ 261938 w 11277600"/>
              <a:gd name="connsiteY4" fmla="*/ 36513 h 4395812"/>
              <a:gd name="connsiteX5" fmla="*/ 403225 w 11277600"/>
              <a:gd name="connsiteY5" fmla="*/ 55563 h 4395812"/>
              <a:gd name="connsiteX6" fmla="*/ 573088 w 11277600"/>
              <a:gd name="connsiteY6" fmla="*/ 76200 h 4395812"/>
              <a:gd name="connsiteX7" fmla="*/ 773112 w 11277600"/>
              <a:gd name="connsiteY7" fmla="*/ 100013 h 4395812"/>
              <a:gd name="connsiteX8" fmla="*/ 995362 w 11277600"/>
              <a:gd name="connsiteY8" fmla="*/ 125413 h 4395812"/>
              <a:gd name="connsiteX9" fmla="*/ 1246188 w 11277600"/>
              <a:gd name="connsiteY9" fmla="*/ 152400 h 4395812"/>
              <a:gd name="connsiteX10" fmla="*/ 1519238 w 11277600"/>
              <a:gd name="connsiteY10" fmla="*/ 180975 h 4395812"/>
              <a:gd name="connsiteX11" fmla="*/ 1816100 w 11277600"/>
              <a:gd name="connsiteY11" fmla="*/ 209550 h 4395812"/>
              <a:gd name="connsiteX12" fmla="*/ 2132012 w 11277600"/>
              <a:gd name="connsiteY12" fmla="*/ 238125 h 4395812"/>
              <a:gd name="connsiteX13" fmla="*/ 2471738 w 11277600"/>
              <a:gd name="connsiteY13" fmla="*/ 265113 h 4395812"/>
              <a:gd name="connsiteX14" fmla="*/ 2828925 w 11277600"/>
              <a:gd name="connsiteY14" fmla="*/ 290513 h 4395812"/>
              <a:gd name="connsiteX15" fmla="*/ 3205162 w 11277600"/>
              <a:gd name="connsiteY15" fmla="*/ 314325 h 4395812"/>
              <a:gd name="connsiteX16" fmla="*/ 3597275 w 11277600"/>
              <a:gd name="connsiteY16" fmla="*/ 336550 h 4395812"/>
              <a:gd name="connsiteX17" fmla="*/ 4006850 w 11277600"/>
              <a:gd name="connsiteY17" fmla="*/ 357188 h 4395812"/>
              <a:gd name="connsiteX18" fmla="*/ 4216400 w 11277600"/>
              <a:gd name="connsiteY18" fmla="*/ 365125 h 4395812"/>
              <a:gd name="connsiteX19" fmla="*/ 4430713 w 11277600"/>
              <a:gd name="connsiteY19" fmla="*/ 373063 h 4395812"/>
              <a:gd name="connsiteX20" fmla="*/ 4648200 w 11277600"/>
              <a:gd name="connsiteY20" fmla="*/ 381000 h 4395812"/>
              <a:gd name="connsiteX21" fmla="*/ 4867275 w 11277600"/>
              <a:gd name="connsiteY21" fmla="*/ 385763 h 4395812"/>
              <a:gd name="connsiteX22" fmla="*/ 5091113 w 11277600"/>
              <a:gd name="connsiteY22" fmla="*/ 390525 h 4395812"/>
              <a:gd name="connsiteX23" fmla="*/ 5316538 w 11277600"/>
              <a:gd name="connsiteY23" fmla="*/ 395288 h 4395812"/>
              <a:gd name="connsiteX24" fmla="*/ 5546725 w 11277600"/>
              <a:gd name="connsiteY24" fmla="*/ 398463 h 4395812"/>
              <a:gd name="connsiteX25" fmla="*/ 5778500 w 11277600"/>
              <a:gd name="connsiteY25" fmla="*/ 398463 h 4395812"/>
              <a:gd name="connsiteX26" fmla="*/ 6013450 w 11277600"/>
              <a:gd name="connsiteY26" fmla="*/ 400050 h 4395812"/>
              <a:gd name="connsiteX27" fmla="*/ 6249988 w 11277600"/>
              <a:gd name="connsiteY27" fmla="*/ 398463 h 4395812"/>
              <a:gd name="connsiteX28" fmla="*/ 6489700 w 11277600"/>
              <a:gd name="connsiteY28" fmla="*/ 395288 h 4395812"/>
              <a:gd name="connsiteX29" fmla="*/ 6731000 w 11277600"/>
              <a:gd name="connsiteY29" fmla="*/ 392113 h 4395812"/>
              <a:gd name="connsiteX30" fmla="*/ 6973888 w 11277600"/>
              <a:gd name="connsiteY30" fmla="*/ 385763 h 4395812"/>
              <a:gd name="connsiteX31" fmla="*/ 7219950 w 11277600"/>
              <a:gd name="connsiteY31" fmla="*/ 379413 h 4395812"/>
              <a:gd name="connsiteX32" fmla="*/ 7466013 w 11277600"/>
              <a:gd name="connsiteY32" fmla="*/ 371475 h 4395812"/>
              <a:gd name="connsiteX33" fmla="*/ 7713662 w 11277600"/>
              <a:gd name="connsiteY33" fmla="*/ 360363 h 4395812"/>
              <a:gd name="connsiteX34" fmla="*/ 7964487 w 11277600"/>
              <a:gd name="connsiteY34" fmla="*/ 347663 h 4395812"/>
              <a:gd name="connsiteX35" fmla="*/ 8215312 w 11277600"/>
              <a:gd name="connsiteY35" fmla="*/ 334963 h 4395812"/>
              <a:gd name="connsiteX36" fmla="*/ 8467725 w 11277600"/>
              <a:gd name="connsiteY36" fmla="*/ 319088 h 4395812"/>
              <a:gd name="connsiteX37" fmla="*/ 8721725 w 11277600"/>
              <a:gd name="connsiteY37" fmla="*/ 300038 h 4395812"/>
              <a:gd name="connsiteX38" fmla="*/ 8974138 w 11277600"/>
              <a:gd name="connsiteY38" fmla="*/ 280988 h 4395812"/>
              <a:gd name="connsiteX39" fmla="*/ 9229725 w 11277600"/>
              <a:gd name="connsiteY39" fmla="*/ 258763 h 4395812"/>
              <a:gd name="connsiteX40" fmla="*/ 9486900 w 11277600"/>
              <a:gd name="connsiteY40" fmla="*/ 234950 h 4395812"/>
              <a:gd name="connsiteX41" fmla="*/ 9740900 w 11277600"/>
              <a:gd name="connsiteY41" fmla="*/ 209550 h 4395812"/>
              <a:gd name="connsiteX42" fmla="*/ 9998075 w 11277600"/>
              <a:gd name="connsiteY42" fmla="*/ 179388 h 4395812"/>
              <a:gd name="connsiteX43" fmla="*/ 10253662 w 11277600"/>
              <a:gd name="connsiteY43" fmla="*/ 147638 h 4395812"/>
              <a:gd name="connsiteX44" fmla="*/ 10510838 w 11277600"/>
              <a:gd name="connsiteY44" fmla="*/ 115888 h 4395812"/>
              <a:gd name="connsiteX45" fmla="*/ 10766425 w 11277600"/>
              <a:gd name="connsiteY45" fmla="*/ 79375 h 4395812"/>
              <a:gd name="connsiteX46" fmla="*/ 11022012 w 11277600"/>
              <a:gd name="connsiteY46" fmla="*/ 41275 h 4395812"/>
              <a:gd name="connsiteX47" fmla="*/ 11277600 w 11277600"/>
              <a:gd name="connsiteY47" fmla="*/ 1588 h 439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1277600" h="4395812">
                <a:moveTo>
                  <a:pt x="11277600" y="4395812"/>
                </a:moveTo>
                <a:lnTo>
                  <a:pt x="0" y="4395812"/>
                </a:lnTo>
                <a:lnTo>
                  <a:pt x="0" y="0"/>
                </a:lnTo>
                <a:lnTo>
                  <a:pt x="66675" y="9525"/>
                </a:lnTo>
                <a:lnTo>
                  <a:pt x="261938" y="36513"/>
                </a:lnTo>
                <a:lnTo>
                  <a:pt x="403225" y="55563"/>
                </a:lnTo>
                <a:lnTo>
                  <a:pt x="573088" y="76200"/>
                </a:lnTo>
                <a:lnTo>
                  <a:pt x="773112" y="100013"/>
                </a:lnTo>
                <a:lnTo>
                  <a:pt x="995362" y="125413"/>
                </a:lnTo>
                <a:lnTo>
                  <a:pt x="1246188" y="152400"/>
                </a:lnTo>
                <a:lnTo>
                  <a:pt x="1519238" y="180975"/>
                </a:lnTo>
                <a:lnTo>
                  <a:pt x="1816100" y="209550"/>
                </a:lnTo>
                <a:lnTo>
                  <a:pt x="2132012" y="238125"/>
                </a:lnTo>
                <a:lnTo>
                  <a:pt x="2471738" y="265113"/>
                </a:lnTo>
                <a:lnTo>
                  <a:pt x="2828925" y="290513"/>
                </a:lnTo>
                <a:lnTo>
                  <a:pt x="3205162" y="314325"/>
                </a:lnTo>
                <a:lnTo>
                  <a:pt x="3597275" y="336550"/>
                </a:lnTo>
                <a:lnTo>
                  <a:pt x="4006850" y="357188"/>
                </a:lnTo>
                <a:lnTo>
                  <a:pt x="4216400" y="365125"/>
                </a:lnTo>
                <a:lnTo>
                  <a:pt x="4430713" y="373063"/>
                </a:lnTo>
                <a:lnTo>
                  <a:pt x="4648200" y="381000"/>
                </a:lnTo>
                <a:lnTo>
                  <a:pt x="4867275" y="385763"/>
                </a:lnTo>
                <a:lnTo>
                  <a:pt x="5091113" y="390525"/>
                </a:lnTo>
                <a:lnTo>
                  <a:pt x="5316538" y="395288"/>
                </a:lnTo>
                <a:lnTo>
                  <a:pt x="5546725" y="398463"/>
                </a:lnTo>
                <a:lnTo>
                  <a:pt x="5778500" y="398463"/>
                </a:lnTo>
                <a:lnTo>
                  <a:pt x="6013450" y="400050"/>
                </a:lnTo>
                <a:lnTo>
                  <a:pt x="6249988" y="398463"/>
                </a:lnTo>
                <a:lnTo>
                  <a:pt x="6489700" y="395288"/>
                </a:lnTo>
                <a:lnTo>
                  <a:pt x="6731000" y="392113"/>
                </a:lnTo>
                <a:lnTo>
                  <a:pt x="6973888" y="385763"/>
                </a:lnTo>
                <a:lnTo>
                  <a:pt x="7219950" y="379413"/>
                </a:lnTo>
                <a:lnTo>
                  <a:pt x="7466013" y="371475"/>
                </a:lnTo>
                <a:lnTo>
                  <a:pt x="7713662" y="360363"/>
                </a:lnTo>
                <a:lnTo>
                  <a:pt x="7964487" y="347663"/>
                </a:lnTo>
                <a:lnTo>
                  <a:pt x="8215312" y="334963"/>
                </a:lnTo>
                <a:lnTo>
                  <a:pt x="8467725" y="319088"/>
                </a:lnTo>
                <a:lnTo>
                  <a:pt x="8721725" y="300038"/>
                </a:lnTo>
                <a:lnTo>
                  <a:pt x="8974138" y="280988"/>
                </a:lnTo>
                <a:lnTo>
                  <a:pt x="9229725" y="258763"/>
                </a:lnTo>
                <a:lnTo>
                  <a:pt x="9486900" y="234950"/>
                </a:lnTo>
                <a:lnTo>
                  <a:pt x="9740900" y="209550"/>
                </a:lnTo>
                <a:lnTo>
                  <a:pt x="9998075" y="179388"/>
                </a:lnTo>
                <a:lnTo>
                  <a:pt x="10253662" y="147638"/>
                </a:lnTo>
                <a:lnTo>
                  <a:pt x="10510838" y="115888"/>
                </a:lnTo>
                <a:lnTo>
                  <a:pt x="10766425" y="79375"/>
                </a:lnTo>
                <a:lnTo>
                  <a:pt x="11022012" y="41275"/>
                </a:lnTo>
                <a:lnTo>
                  <a:pt x="11277600" y="1588"/>
                </a:lnTo>
                <a:close/>
              </a:path>
            </a:pathLst>
          </a:custGeom>
          <a:solidFill>
            <a:schemeClr val="bg1"/>
          </a:solidFill>
          <a:ln>
            <a:noFill/>
          </a:ln>
        </p:spPr>
      </p:sp>
      <p:sp>
        <p:nvSpPr>
          <p:cNvPr id="20" name="Freeform 5">
            <a:extLst>
              <a:ext uri="{FF2B5EF4-FFF2-40B4-BE49-F238E27FC236}">
                <a16:creationId xmlns:a16="http://schemas.microsoft.com/office/drawing/2014/main" id="{B9E66E04-197C-4A8D-BBB8-62FEC1E71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0371525">
            <a:off x="263767" y="3979830"/>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2" name="Freeform 5">
            <a:extLst>
              <a:ext uri="{FF2B5EF4-FFF2-40B4-BE49-F238E27FC236}">
                <a16:creationId xmlns:a16="http://schemas.microsoft.com/office/drawing/2014/main" id="{E5AD7065-A5DF-4495-B428-6C085CAAB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8B4BB8B6-0D0B-4979-85A3-67E467410F17}"/>
              </a:ext>
            </a:extLst>
          </p:cNvPr>
          <p:cNvSpPr>
            <a:spLocks noGrp="1"/>
          </p:cNvSpPr>
          <p:nvPr>
            <p:ph type="ctrTitle"/>
          </p:nvPr>
        </p:nvSpPr>
        <p:spPr>
          <a:xfrm>
            <a:off x="649976" y="4174067"/>
            <a:ext cx="10893094" cy="1481440"/>
          </a:xfrm>
        </p:spPr>
        <p:txBody>
          <a:bodyPr>
            <a:normAutofit/>
          </a:bodyPr>
          <a:lstStyle/>
          <a:p>
            <a:pPr algn="ctr">
              <a:lnSpc>
                <a:spcPct val="90000"/>
              </a:lnSpc>
            </a:pPr>
            <a:r>
              <a:rPr lang="en-SG" sz="2900" b="1"/>
              <a:t>Approaches to Internationalising Ly Tu Trong College curriculum in collaboration with City of Glasgow College.</a:t>
            </a:r>
            <a:br>
              <a:rPr lang="en-US" sz="2900" b="1"/>
            </a:br>
            <a:endParaRPr lang="en-SG" sz="2900"/>
          </a:p>
        </p:txBody>
      </p:sp>
      <p:pic>
        <p:nvPicPr>
          <p:cNvPr id="4" name="Picture 3" descr="A close up of a sign&#10;&#10;Description automatically generated">
            <a:extLst>
              <a:ext uri="{FF2B5EF4-FFF2-40B4-BE49-F238E27FC236}">
                <a16:creationId xmlns:a16="http://schemas.microsoft.com/office/drawing/2014/main" id="{95567D5B-F87A-4940-8C91-195677AE2C40}"/>
              </a:ext>
            </a:extLst>
          </p:cNvPr>
          <p:cNvPicPr>
            <a:picLocks noChangeAspect="1"/>
          </p:cNvPicPr>
          <p:nvPr/>
        </p:nvPicPr>
        <p:blipFill>
          <a:blip r:embed="rId3"/>
          <a:stretch>
            <a:fillRect/>
          </a:stretch>
        </p:blipFill>
        <p:spPr>
          <a:xfrm>
            <a:off x="6448156" y="1560285"/>
            <a:ext cx="3775725" cy="1189354"/>
          </a:xfrm>
          <a:prstGeom prst="roundRect">
            <a:avLst>
              <a:gd name="adj" fmla="val 1858"/>
            </a:avLst>
          </a:prstGeom>
          <a:effectLst/>
        </p:spPr>
      </p:pic>
      <p:sp>
        <p:nvSpPr>
          <p:cNvPr id="24" name="Rectangle 23">
            <a:extLst>
              <a:ext uri="{FF2B5EF4-FFF2-40B4-BE49-F238E27FC236}">
                <a16:creationId xmlns:a16="http://schemas.microsoft.com/office/drawing/2014/main" id="{0701325B-0200-4DCE-AA80-46E080A9C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6" name="Picture 5" descr="A close up of a sign&#10;&#10;Description automatically generated">
            <a:extLst>
              <a:ext uri="{FF2B5EF4-FFF2-40B4-BE49-F238E27FC236}">
                <a16:creationId xmlns:a16="http://schemas.microsoft.com/office/drawing/2014/main" id="{86F8F3CB-55FA-4692-97F0-5ABC7120A56E}"/>
              </a:ext>
            </a:extLst>
          </p:cNvPr>
          <p:cNvPicPr>
            <a:picLocks noChangeAspect="1"/>
          </p:cNvPicPr>
          <p:nvPr/>
        </p:nvPicPr>
        <p:blipFill>
          <a:blip r:embed="rId4"/>
          <a:stretch>
            <a:fillRect/>
          </a:stretch>
        </p:blipFill>
        <p:spPr>
          <a:xfrm>
            <a:off x="1487708" y="1315062"/>
            <a:ext cx="4503248" cy="1679801"/>
          </a:xfrm>
          <a:prstGeom prst="rect">
            <a:avLst/>
          </a:prstGeom>
        </p:spPr>
      </p:pic>
    </p:spTree>
    <p:extLst>
      <p:ext uri="{BB962C8B-B14F-4D97-AF65-F5344CB8AC3E}">
        <p14:creationId xmlns:p14="http://schemas.microsoft.com/office/powerpoint/2010/main" val="3619731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r>
              <a:rPr lang="en-SG" dirty="0"/>
              <a:t>City of Glasgow College (CoGC)</a:t>
            </a:r>
          </a:p>
        </p:txBody>
      </p:sp>
      <p:sp>
        <p:nvSpPr>
          <p:cNvPr id="3" name="Content Placeholder 2">
            <a:extLst>
              <a:ext uri="{FF2B5EF4-FFF2-40B4-BE49-F238E27FC236}">
                <a16:creationId xmlns:a16="http://schemas.microsoft.com/office/drawing/2014/main" id="{3FA274DD-60BA-4AFB-8F82-C7481A7B5A75}"/>
              </a:ext>
            </a:extLst>
          </p:cNvPr>
          <p:cNvSpPr>
            <a:spLocks noGrp="1"/>
          </p:cNvSpPr>
          <p:nvPr>
            <p:ph idx="1"/>
          </p:nvPr>
        </p:nvSpPr>
        <p:spPr>
          <a:xfrm>
            <a:off x="433986" y="2468031"/>
            <a:ext cx="8257032" cy="3883936"/>
          </a:xfrm>
        </p:spPr>
        <p:txBody>
          <a:bodyPr>
            <a:normAutofit/>
          </a:bodyPr>
          <a:lstStyle/>
          <a:p>
            <a:pPr algn="just"/>
            <a:r>
              <a:rPr lang="en-SG" dirty="0">
                <a:solidFill>
                  <a:schemeClr val="tx1"/>
                </a:solidFill>
              </a:rPr>
              <a:t>City of Glasgow College is the largest and most diverse college in Scotland. It is the top college in the UK for WorldSkills and composite number one in the Scottish sector for success in student  achievement in combined Further and Higher Education</a:t>
            </a:r>
          </a:p>
          <a:p>
            <a:pPr algn="just"/>
            <a:r>
              <a:rPr lang="en-US" dirty="0">
                <a:solidFill>
                  <a:schemeClr val="tx1"/>
                </a:solidFill>
              </a:rPr>
              <a:t>Has more than 26,000 students,  of which students are from over 130 countries</a:t>
            </a:r>
          </a:p>
          <a:p>
            <a:pPr algn="just"/>
            <a:r>
              <a:rPr lang="en-US" dirty="0">
                <a:solidFill>
                  <a:schemeClr val="tx1"/>
                </a:solidFill>
              </a:rPr>
              <a:t>More than 2,600 programmes across a range of subjects</a:t>
            </a:r>
          </a:p>
          <a:p>
            <a:pPr algn="just"/>
            <a:r>
              <a:rPr lang="en-US" dirty="0">
                <a:solidFill>
                  <a:schemeClr val="tx1"/>
                </a:solidFill>
              </a:rPr>
              <a:t>Links with 1,500 industry partners and 85 international partners</a:t>
            </a:r>
          </a:p>
          <a:p>
            <a:pPr algn="just"/>
            <a:r>
              <a:rPr lang="en-US" dirty="0">
                <a:solidFill>
                  <a:schemeClr val="tx1"/>
                </a:solidFill>
              </a:rPr>
              <a:t>Excellent reputation as many of the students have won many national and international awards</a:t>
            </a:r>
            <a:endParaRPr lang="en-SG" dirty="0">
              <a:solidFill>
                <a:schemeClr val="tx1"/>
              </a:solidFill>
            </a:endParaRPr>
          </a:p>
        </p:txBody>
      </p:sp>
      <p:pic>
        <p:nvPicPr>
          <p:cNvPr id="4" name="Picture 3"/>
          <p:cNvPicPr>
            <a:picLocks noChangeAspect="1"/>
          </p:cNvPicPr>
          <p:nvPr/>
        </p:nvPicPr>
        <p:blipFill>
          <a:blip r:embed="rId2"/>
          <a:stretch>
            <a:fillRect/>
          </a:stretch>
        </p:blipFill>
        <p:spPr>
          <a:xfrm>
            <a:off x="8784705" y="2468031"/>
            <a:ext cx="2921859" cy="1728000"/>
          </a:xfrm>
          <a:prstGeom prst="rect">
            <a:avLst/>
          </a:prstGeom>
        </p:spPr>
      </p:pic>
      <p:pic>
        <p:nvPicPr>
          <p:cNvPr id="8" name="Picture 7"/>
          <p:cNvPicPr>
            <a:picLocks noChangeAspect="1"/>
          </p:cNvPicPr>
          <p:nvPr/>
        </p:nvPicPr>
        <p:blipFill>
          <a:blip r:embed="rId3"/>
          <a:stretch>
            <a:fillRect/>
          </a:stretch>
        </p:blipFill>
        <p:spPr>
          <a:xfrm>
            <a:off x="8764170" y="4477663"/>
            <a:ext cx="2962927" cy="1728000"/>
          </a:xfrm>
          <a:prstGeom prst="rect">
            <a:avLst/>
          </a:prstGeom>
        </p:spPr>
      </p:pic>
    </p:spTree>
    <p:extLst>
      <p:ext uri="{BB962C8B-B14F-4D97-AF65-F5344CB8AC3E}">
        <p14:creationId xmlns:p14="http://schemas.microsoft.com/office/powerpoint/2010/main" val="1012745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1045226" y="946237"/>
            <a:ext cx="8825659" cy="706964"/>
          </a:xfrm>
        </p:spPr>
        <p:txBody>
          <a:bodyPr/>
          <a:lstStyle/>
          <a:p>
            <a:r>
              <a:rPr lang="en-SG" dirty="0"/>
              <a:t>City of Glasgow College International Activities</a:t>
            </a:r>
          </a:p>
        </p:txBody>
      </p:sp>
      <p:pic>
        <p:nvPicPr>
          <p:cNvPr id="6" name="Picture 5"/>
          <p:cNvPicPr>
            <a:picLocks noChangeAspect="1"/>
          </p:cNvPicPr>
          <p:nvPr/>
        </p:nvPicPr>
        <p:blipFill>
          <a:blip r:embed="rId2"/>
          <a:stretch>
            <a:fillRect/>
          </a:stretch>
        </p:blipFill>
        <p:spPr>
          <a:xfrm>
            <a:off x="170121" y="2371060"/>
            <a:ext cx="11600121" cy="4348716"/>
          </a:xfrm>
          <a:prstGeom prst="rect">
            <a:avLst/>
          </a:prstGeom>
        </p:spPr>
      </p:pic>
    </p:spTree>
    <p:extLst>
      <p:ext uri="{BB962C8B-B14F-4D97-AF65-F5344CB8AC3E}">
        <p14:creationId xmlns:p14="http://schemas.microsoft.com/office/powerpoint/2010/main" val="2163690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D73874-0BAA-4E1E-AB5E-32D0FD3956E7}"/>
              </a:ext>
            </a:extLst>
          </p:cNvPr>
          <p:cNvSpPr>
            <a:spLocks noGrp="1"/>
          </p:cNvSpPr>
          <p:nvPr>
            <p:ph idx="1"/>
          </p:nvPr>
        </p:nvSpPr>
        <p:spPr>
          <a:xfrm>
            <a:off x="480335" y="2399435"/>
            <a:ext cx="11212705" cy="4048946"/>
          </a:xfrm>
        </p:spPr>
        <p:txBody>
          <a:bodyPr>
            <a:normAutofit/>
          </a:bodyPr>
          <a:lstStyle/>
          <a:p>
            <a:pPr fontAlgn="base"/>
            <a:r>
              <a:rPr lang="en-US" dirty="0">
                <a:solidFill>
                  <a:schemeClr val="tx1"/>
                </a:solidFill>
              </a:rPr>
              <a:t>Following the identification of Ly Tu Trong College’s needs, both City of Glasgow College and Ly Tu Trong College have identified the following areas of collaborations:</a:t>
            </a:r>
          </a:p>
          <a:p>
            <a:pPr marL="857250" lvl="1" indent="-400050" fontAlgn="base">
              <a:buClr>
                <a:schemeClr val="tx1"/>
              </a:buClr>
              <a:buFont typeface="+mj-lt"/>
              <a:buAutoNum type="romanUcPeriod"/>
            </a:pPr>
            <a:r>
              <a:rPr lang="en-SG" sz="1800" dirty="0">
                <a:solidFill>
                  <a:schemeClr val="tx1"/>
                </a:solidFill>
              </a:rPr>
              <a:t>Deliver Professional Certificate or Professional  Diploma programmes in Vietnam </a:t>
            </a:r>
          </a:p>
          <a:p>
            <a:pPr marL="857250" lvl="1" indent="-400050" fontAlgn="base">
              <a:buClr>
                <a:schemeClr val="tx1"/>
              </a:buClr>
              <a:buFont typeface="+mj-lt"/>
              <a:buAutoNum type="romanUcPeriod"/>
            </a:pPr>
            <a:r>
              <a:rPr lang="en-SG" sz="1800" dirty="0">
                <a:solidFill>
                  <a:schemeClr val="tx1"/>
                </a:solidFill>
              </a:rPr>
              <a:t>Teachers Training and/or Guest Lecturers from City of Glasgow College to deliver at Ly Tu </a:t>
            </a:r>
            <a:r>
              <a:rPr lang="en-SG" sz="1800" dirty="0" err="1">
                <a:solidFill>
                  <a:schemeClr val="tx1"/>
                </a:solidFill>
              </a:rPr>
              <a:t>Trong</a:t>
            </a:r>
            <a:r>
              <a:rPr lang="en-SG" sz="1800" dirty="0">
                <a:solidFill>
                  <a:schemeClr val="tx1"/>
                </a:solidFill>
              </a:rPr>
              <a:t> College</a:t>
            </a:r>
          </a:p>
          <a:p>
            <a:pPr marL="857250" lvl="1" indent="-400050" fontAlgn="base">
              <a:buClr>
                <a:schemeClr val="tx1"/>
              </a:buClr>
              <a:buFont typeface="+mj-lt"/>
              <a:buAutoNum type="romanUcPeriod"/>
            </a:pPr>
            <a:r>
              <a:rPr lang="en-SG" sz="1800" dirty="0">
                <a:solidFill>
                  <a:schemeClr val="tx1"/>
                </a:solidFill>
              </a:rPr>
              <a:t>Teachers Training at City of Glasgow College</a:t>
            </a:r>
          </a:p>
          <a:p>
            <a:pPr marL="857250" lvl="1" indent="-400050" fontAlgn="base">
              <a:buClr>
                <a:schemeClr val="tx1"/>
              </a:buClr>
              <a:buFont typeface="+mj-lt"/>
              <a:buAutoNum type="romanUcPeriod"/>
            </a:pPr>
            <a:r>
              <a:rPr lang="en-SG" sz="1800" dirty="0">
                <a:solidFill>
                  <a:schemeClr val="tx1"/>
                </a:solidFill>
              </a:rPr>
              <a:t>Study Tour at City of Glasgow College</a:t>
            </a:r>
          </a:p>
          <a:p>
            <a:pPr marL="0" indent="0" algn="just">
              <a:buNone/>
            </a:pPr>
            <a:endParaRPr lang="en-US" dirty="0">
              <a:solidFill>
                <a:srgbClr val="0000FF"/>
              </a:solidFill>
            </a:endParaRPr>
          </a:p>
          <a:p>
            <a:pPr marL="0" indent="0" algn="just">
              <a:buNone/>
            </a:pPr>
            <a:r>
              <a:rPr lang="en-US" sz="1600" b="1" dirty="0">
                <a:solidFill>
                  <a:schemeClr val="tx1"/>
                </a:solidFill>
              </a:rPr>
              <a:t>Note:</a:t>
            </a:r>
          </a:p>
          <a:p>
            <a:pPr marL="0" indent="0" algn="just">
              <a:buNone/>
            </a:pPr>
            <a:r>
              <a:rPr lang="en-US" sz="1600" dirty="0">
                <a:solidFill>
                  <a:schemeClr val="tx1"/>
                </a:solidFill>
              </a:rPr>
              <a:t>For (i) and (ii), please refer to City of Glasgow College proposal that was sent on 3</a:t>
            </a:r>
            <a:r>
              <a:rPr lang="en-US" sz="1600" baseline="30000" dirty="0">
                <a:solidFill>
                  <a:schemeClr val="tx1"/>
                </a:solidFill>
              </a:rPr>
              <a:t>rd</a:t>
            </a:r>
            <a:r>
              <a:rPr lang="en-US" sz="1600" dirty="0">
                <a:solidFill>
                  <a:schemeClr val="tx1"/>
                </a:solidFill>
              </a:rPr>
              <a:t> June 2019. </a:t>
            </a:r>
          </a:p>
        </p:txBody>
      </p:sp>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en-SG" dirty="0"/>
              <a:t>Internationalisation Options</a:t>
            </a:r>
          </a:p>
        </p:txBody>
      </p:sp>
    </p:spTree>
    <p:extLst>
      <p:ext uri="{BB962C8B-B14F-4D97-AF65-F5344CB8AC3E}">
        <p14:creationId xmlns:p14="http://schemas.microsoft.com/office/powerpoint/2010/main" val="364756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SG" sz="4000" dirty="0"/>
              <a:t>Professional Certificate and Professional Diploma Programmes</a:t>
            </a:r>
          </a:p>
        </p:txBody>
      </p:sp>
    </p:spTree>
    <p:extLst>
      <p:ext uri="{BB962C8B-B14F-4D97-AF65-F5344CB8AC3E}">
        <p14:creationId xmlns:p14="http://schemas.microsoft.com/office/powerpoint/2010/main" val="2765725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dirty="0"/>
              <a:t>Professional Certificate </a:t>
            </a:r>
            <a:br>
              <a:rPr lang="en-SG" dirty="0"/>
            </a:br>
            <a:r>
              <a:rPr lang="en-US" sz="2000" dirty="0"/>
              <a:t>Mechanical Engineering, English, Construction, IT or Electrical Engineering </a:t>
            </a:r>
            <a:br>
              <a:rPr lang="en-US" dirty="0"/>
            </a:br>
            <a:r>
              <a:rPr lang="en-SG" dirty="0"/>
              <a:t> </a:t>
            </a:r>
            <a:br>
              <a:rPr lang="en-SG" dirty="0"/>
            </a:br>
            <a:endParaRPr lang="en-SG" dirty="0"/>
          </a:p>
        </p:txBody>
      </p:sp>
      <p:sp>
        <p:nvSpPr>
          <p:cNvPr id="6" name="Rectangle 5">
            <a:extLst>
              <a:ext uri="{FF2B5EF4-FFF2-40B4-BE49-F238E27FC236}">
                <a16:creationId xmlns:a16="http://schemas.microsoft.com/office/drawing/2014/main" id="{02426369-40B0-471F-B38E-D477366374D7}"/>
              </a:ext>
            </a:extLst>
          </p:cNvPr>
          <p:cNvSpPr/>
          <p:nvPr/>
        </p:nvSpPr>
        <p:spPr>
          <a:xfrm>
            <a:off x="4001052" y="5439831"/>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a:solidFill>
                  <a:srgbClr val="FFFFFF"/>
                </a:solidFill>
                <a:effectLst/>
                <a:ea typeface="Times New Roman" panose="02020603050405020304" pitchFamily="18" charset="0"/>
              </a:rPr>
              <a:t>3 x Student Modules in Vietnam </a:t>
            </a:r>
            <a:endParaRPr lang="en-SG" sz="1200">
              <a:effectLst/>
              <a:latin typeface="Times New Roman" panose="02020603050405020304" pitchFamily="18" charset="0"/>
              <a:ea typeface="Times New Roman" panose="02020603050405020304" pitchFamily="18" charset="0"/>
            </a:endParaRPr>
          </a:p>
        </p:txBody>
      </p:sp>
      <p:sp>
        <p:nvSpPr>
          <p:cNvPr id="7" name="TextBox 17">
            <a:extLst>
              <a:ext uri="{FF2B5EF4-FFF2-40B4-BE49-F238E27FC236}">
                <a16:creationId xmlns:a16="http://schemas.microsoft.com/office/drawing/2014/main" id="{6B7E67B6-5972-4788-B393-D2DF523E63C5}"/>
              </a:ext>
            </a:extLst>
          </p:cNvPr>
          <p:cNvSpPr txBox="1"/>
          <p:nvPr/>
        </p:nvSpPr>
        <p:spPr>
          <a:xfrm>
            <a:off x="6466121" y="4921996"/>
            <a:ext cx="5836715"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3 International Modules</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24 hours each module (72 hours in total)</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60 GBP per student (Min. 10 students)</a:t>
            </a:r>
            <a:r>
              <a:rPr lang="en-SG" sz="1200" b="1" kern="1200" dirty="0">
                <a:effectLst/>
                <a:latin typeface="Calibri" panose="020F0502020204030204" pitchFamily="34" charset="0"/>
                <a:ea typeface="MS PGothic" panose="020B0600070205080204" pitchFamily="34" charset="-128"/>
              </a:rPr>
              <a: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Delivered by your Locally trained Lecturers </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All materials and assessments supplied</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Delivered in Vietnamese or English</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Professional Certificate Awarded by City of Glasgow College</a:t>
            </a:r>
          </a:p>
          <a:p>
            <a:pPr marL="228600" eaLnBrk="0" fontAlgn="base" hangingPunct="0">
              <a:lnSpc>
                <a:spcPct val="115000"/>
              </a:lnSpc>
              <a:spcAft>
                <a:spcPts val="0"/>
              </a:spcAft>
              <a:tabLst>
                <a:tab pos="457200" algn="l"/>
              </a:tabLst>
            </a:pPr>
            <a:endParaRPr lang="en-SG" sz="1200" b="1" dirty="0">
              <a:solidFill>
                <a:srgbClr val="7030A0"/>
              </a:solidFill>
              <a:latin typeface="Calibri" panose="020F0502020204030204" pitchFamily="34" charset="0"/>
              <a:ea typeface="MS PGothic" panose="020B0600070205080204" pitchFamily="34" charset="-128"/>
            </a:endParaRPr>
          </a:p>
          <a:p>
            <a:pPr marL="228600" eaLnBrk="0" fontAlgn="base" hangingPunct="0">
              <a:lnSpc>
                <a:spcPct val="115000"/>
              </a:lnSpc>
              <a:spcAft>
                <a:spcPts val="0"/>
              </a:spcAft>
              <a:tabLst>
                <a:tab pos="457200" algn="l"/>
              </a:tabLst>
            </a:pPr>
            <a:r>
              <a:rPr lang="en-SG" sz="1200" b="1" dirty="0">
                <a:effectLst/>
                <a:latin typeface="Calibri" panose="020F0502020204030204" pitchFamily="34" charset="0"/>
                <a:ea typeface="MS PGothic" panose="020B0600070205080204" pitchFamily="34" charset="-128"/>
              </a:rPr>
              <a:t>*Please refer to the </a:t>
            </a:r>
            <a:r>
              <a:rPr lang="en-SG" sz="1200" b="1" dirty="0">
                <a:latin typeface="Calibri" panose="020F0502020204030204" pitchFamily="34" charset="0"/>
                <a:ea typeface="MS PGothic" panose="020B0600070205080204" pitchFamily="34" charset="-128"/>
              </a:rPr>
              <a:t>original proposal for additional information on pricing</a:t>
            </a:r>
            <a:endParaRPr lang="en-SG" sz="1200" dirty="0">
              <a:effectLst/>
              <a:latin typeface="Times New Roman" panose="02020603050405020304" pitchFamily="18" charset="0"/>
              <a:ea typeface="Times New Roman" panose="02020603050405020304" pitchFamily="18" charset="0"/>
            </a:endParaRPr>
          </a:p>
        </p:txBody>
      </p:sp>
      <p:sp>
        <p:nvSpPr>
          <p:cNvPr id="8" name="Rounded Rectangle 381">
            <a:extLst>
              <a:ext uri="{FF2B5EF4-FFF2-40B4-BE49-F238E27FC236}">
                <a16:creationId xmlns:a16="http://schemas.microsoft.com/office/drawing/2014/main"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ONE</a:t>
            </a:r>
            <a:endParaRPr lang="en-SG" sz="1100">
              <a:effectLst/>
              <a:latin typeface="Times New Roman" panose="02020603050405020304" pitchFamily="18" charset="0"/>
              <a:ea typeface="Times New Roman" panose="02020603050405020304" pitchFamily="18" charset="0"/>
            </a:endParaRPr>
          </a:p>
        </p:txBody>
      </p:sp>
      <p:sp>
        <p:nvSpPr>
          <p:cNvPr id="9"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TWO</a:t>
            </a:r>
            <a:endParaRPr lang="en-SG" sz="1100">
              <a:effectLst/>
              <a:latin typeface="Times New Roman" panose="02020603050405020304" pitchFamily="18" charset="0"/>
              <a:ea typeface="Times New Roman" panose="02020603050405020304" pitchFamily="18" charset="0"/>
            </a:endParaRPr>
          </a:p>
        </p:txBody>
      </p:sp>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dirty="0">
                <a:solidFill>
                  <a:srgbClr val="FFFFFF"/>
                </a:solidFill>
                <a:effectLst/>
                <a:ea typeface="Times New Roman" panose="02020603050405020304" pitchFamily="18" charset="0"/>
              </a:rPr>
              <a:t>Subject specific Teacher Training by City of Glasgow College in Vietnam</a:t>
            </a:r>
            <a:endParaRPr lang="en-SG" sz="800" dirty="0">
              <a:effectLst/>
              <a:latin typeface="Tahoma" panose="020B0604030504040204" pitchFamily="34" charset="0"/>
              <a:ea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Four Days Training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3½ Days Teacher Training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Half Day Student Guest Lecture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GBP 7,300 for each subject </a:t>
            </a:r>
            <a:r>
              <a:rPr lang="en-SG" sz="1200" b="1" dirty="0">
                <a:solidFill>
                  <a:srgbClr val="000000"/>
                </a:solidFill>
                <a:latin typeface="Calibri" panose="020F0502020204030204" pitchFamily="34" charset="0"/>
                <a:ea typeface="MS PGothic" panose="020B0600070205080204" pitchFamily="34" charset="-128"/>
              </a:rPr>
              <a:t>(</a:t>
            </a:r>
            <a:r>
              <a:rPr lang="en-SG" sz="1200" b="1" kern="1200" dirty="0">
                <a:solidFill>
                  <a:srgbClr val="000000"/>
                </a:solidFill>
                <a:effectLst/>
                <a:latin typeface="Calibri" panose="020F0502020204030204" pitchFamily="34" charset="0"/>
                <a:ea typeface="MS PGothic" panose="020B0600070205080204" pitchFamily="34" charset="-128"/>
              </a:rPr>
              <a:t>up to 35 Staff)</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International Trainer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Delivered in English (Ly Tu Truong to supply Translator)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Assessment Plan and Multiple Choice Assessment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Facilitator Guide/ Tutor Guide </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Case Studies for class room engagement</a:t>
            </a:r>
            <a:endParaRPr lang="en-SG" sz="1200" dirty="0">
              <a:effectLst/>
              <a:latin typeface="Times New Roman" panose="02020603050405020304" pitchFamily="18" charset="0"/>
              <a:ea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Tree>
    <p:extLst>
      <p:ext uri="{BB962C8B-B14F-4D97-AF65-F5344CB8AC3E}">
        <p14:creationId xmlns:p14="http://schemas.microsoft.com/office/powerpoint/2010/main" val="1108191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dirty="0"/>
              <a:t>Professional Certificate </a:t>
            </a:r>
            <a:br>
              <a:rPr lang="en-SG" dirty="0"/>
            </a:br>
            <a:r>
              <a:rPr lang="en-US" sz="2000" dirty="0"/>
              <a:t>Mechanical Engineering, English, Construction, IT or Electrical Engineering </a:t>
            </a:r>
            <a:br>
              <a:rPr lang="en-US" dirty="0"/>
            </a:br>
            <a:r>
              <a:rPr lang="en-SG" dirty="0"/>
              <a:t> </a:t>
            </a:r>
            <a:br>
              <a:rPr lang="en-SG" dirty="0"/>
            </a:br>
            <a:endParaRPr lang="en-SG" dirty="0"/>
          </a:p>
        </p:txBody>
      </p:sp>
      <p:sp>
        <p:nvSpPr>
          <p:cNvPr id="6" name="Rectangle 5">
            <a:extLst>
              <a:ext uri="{FF2B5EF4-FFF2-40B4-BE49-F238E27FC236}">
                <a16:creationId xmlns:a16="http://schemas.microsoft.com/office/drawing/2014/main" id="{02426369-40B0-471F-B38E-D477366374D7}"/>
              </a:ext>
            </a:extLst>
          </p:cNvPr>
          <p:cNvSpPr/>
          <p:nvPr/>
        </p:nvSpPr>
        <p:spPr>
          <a:xfrm>
            <a:off x="4001052" y="5439831"/>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a:solidFill>
                  <a:srgbClr val="FFFFFF"/>
                </a:solidFill>
                <a:effectLst/>
                <a:ea typeface="Times New Roman" panose="02020603050405020304" pitchFamily="18" charset="0"/>
              </a:rPr>
              <a:t>3 x Student Modules in Vietnam </a:t>
            </a:r>
            <a:endParaRPr lang="en-SG" sz="1200">
              <a:effectLst/>
              <a:latin typeface="Times New Roman" panose="02020603050405020304" pitchFamily="18" charset="0"/>
              <a:ea typeface="Times New Roman" panose="02020603050405020304" pitchFamily="18" charset="0"/>
            </a:endParaRPr>
          </a:p>
        </p:txBody>
      </p:sp>
      <p:sp>
        <p:nvSpPr>
          <p:cNvPr id="7" name="TextBox 17">
            <a:extLst>
              <a:ext uri="{FF2B5EF4-FFF2-40B4-BE49-F238E27FC236}">
                <a16:creationId xmlns:a16="http://schemas.microsoft.com/office/drawing/2014/main" id="{6B7E67B6-5972-4788-B393-D2DF523E63C5}"/>
              </a:ext>
            </a:extLst>
          </p:cNvPr>
          <p:cNvSpPr txBox="1"/>
          <p:nvPr/>
        </p:nvSpPr>
        <p:spPr>
          <a:xfrm>
            <a:off x="6504954" y="5062338"/>
            <a:ext cx="4428891"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3 International Modules</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24 hours each module (72 hours in total)</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dirty="0">
                <a:solidFill>
                  <a:srgbClr val="7030A0"/>
                </a:solidFill>
                <a:latin typeface="Calibri" panose="020F0502020204030204" pitchFamily="34" charset="0"/>
                <a:ea typeface="MS PGothic" panose="020B0600070205080204" pitchFamily="34" charset="-128"/>
              </a:rPr>
              <a:t>/// </a:t>
            </a:r>
            <a:r>
              <a:rPr lang="en-SG" sz="1200" b="1" kern="1200" dirty="0">
                <a:solidFill>
                  <a:srgbClr val="7030A0"/>
                </a:solidFill>
                <a:effectLst/>
                <a:latin typeface="Calibri" panose="020F0502020204030204" pitchFamily="34" charset="0"/>
                <a:ea typeface="MS PGothic" panose="020B0600070205080204" pitchFamily="34" charset="-128"/>
              </a:rPr>
              <a:t>GBP per student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Min. 10 students</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Delivered by your Locally trained Lecturers </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All materials and assessments supplied</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Delivered in Vietnamese or English</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Professional Certificate Awarded by City of Glasgow College</a:t>
            </a:r>
            <a:endParaRPr lang="en-SG" sz="1200" dirty="0">
              <a:effectLst/>
              <a:latin typeface="Times New Roman" panose="02020603050405020304" pitchFamily="18" charset="0"/>
              <a:ea typeface="Times New Roman" panose="02020603050405020304" pitchFamily="18" charset="0"/>
            </a:endParaRPr>
          </a:p>
        </p:txBody>
      </p:sp>
      <p:sp>
        <p:nvSpPr>
          <p:cNvPr id="8" name="Rounded Rectangle 381">
            <a:extLst>
              <a:ext uri="{FF2B5EF4-FFF2-40B4-BE49-F238E27FC236}">
                <a16:creationId xmlns:a16="http://schemas.microsoft.com/office/drawing/2014/main"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ONE</a:t>
            </a:r>
            <a:endParaRPr lang="en-SG" sz="1100">
              <a:effectLst/>
              <a:latin typeface="Times New Roman" panose="02020603050405020304" pitchFamily="18" charset="0"/>
              <a:ea typeface="Times New Roman" panose="02020603050405020304" pitchFamily="18" charset="0"/>
            </a:endParaRPr>
          </a:p>
        </p:txBody>
      </p:sp>
      <p:sp>
        <p:nvSpPr>
          <p:cNvPr id="9"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TWO</a:t>
            </a:r>
            <a:endParaRPr lang="en-SG" sz="1100">
              <a:effectLst/>
              <a:latin typeface="Times New Roman" panose="02020603050405020304" pitchFamily="18" charset="0"/>
              <a:ea typeface="Times New Roman" panose="02020603050405020304" pitchFamily="18" charset="0"/>
            </a:endParaRPr>
          </a:p>
        </p:txBody>
      </p:sp>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dirty="0">
                <a:solidFill>
                  <a:srgbClr val="FFFFFF"/>
                </a:solidFill>
                <a:effectLst/>
                <a:ea typeface="Times New Roman" panose="02020603050405020304" pitchFamily="18" charset="0"/>
              </a:rPr>
              <a:t> Generic Teacher Training by City of Glasgow College in Vietnam</a:t>
            </a:r>
            <a:endParaRPr lang="en-SG" sz="800" dirty="0">
              <a:effectLst/>
              <a:latin typeface="Tahoma" panose="020B0604030504040204" pitchFamily="34" charset="0"/>
              <a:ea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Four Days Training </a:t>
            </a:r>
            <a:r>
              <a:rPr lang="en-SG" sz="1200" b="1" dirty="0">
                <a:solidFill>
                  <a:srgbClr val="000000"/>
                </a:solidFill>
                <a:latin typeface="Calibri" panose="020F0502020204030204" pitchFamily="34" charset="0"/>
                <a:ea typeface="MS PGothic" panose="020B0600070205080204" pitchFamily="34" charset="-128"/>
              </a:rPr>
              <a:t>of Generic teacher training.</a:t>
            </a:r>
            <a:endParaRPr lang="en-SG" sz="1200" b="1" kern="1200" dirty="0">
              <a:solidFill>
                <a:srgbClr val="000000"/>
              </a:solidFill>
              <a:effectLst/>
              <a:latin typeface="Calibri" panose="020F0502020204030204" pitchFamily="34" charset="0"/>
              <a:ea typeface="MS PGothic" panose="020B0600070205080204" pitchFamily="34" charset="-128"/>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GBP  ///// </a:t>
            </a:r>
            <a:r>
              <a:rPr lang="en-SG" sz="1200" b="1" dirty="0">
                <a:solidFill>
                  <a:srgbClr val="000000"/>
                </a:solidFill>
                <a:latin typeface="Calibri" panose="020F0502020204030204" pitchFamily="34" charset="0"/>
                <a:ea typeface="MS PGothic" panose="020B0600070205080204" pitchFamily="34" charset="-128"/>
              </a:rPr>
              <a:t>(</a:t>
            </a:r>
            <a:r>
              <a:rPr lang="en-SG" sz="1200" b="1" kern="1200" dirty="0">
                <a:solidFill>
                  <a:srgbClr val="000000"/>
                </a:solidFill>
                <a:effectLst/>
                <a:latin typeface="Calibri" panose="020F0502020204030204" pitchFamily="34" charset="0"/>
                <a:ea typeface="MS PGothic" panose="020B0600070205080204" pitchFamily="34" charset="-128"/>
              </a:rPr>
              <a:t>up to 35 Staff)</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International Trainer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Delivered in English (Ly Tu Truong to supply Translator)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Assessment Plan and Multiple Choice Assessment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Facilitator Guide/ Tutor Guide </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Case Studies for class room engagement</a:t>
            </a:r>
            <a:endParaRPr lang="en-SG" sz="1200" dirty="0">
              <a:effectLst/>
              <a:latin typeface="Times New Roman" panose="02020603050405020304" pitchFamily="18" charset="0"/>
              <a:ea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TextBox 12">
            <a:extLst>
              <a:ext uri="{FF2B5EF4-FFF2-40B4-BE49-F238E27FC236}">
                <a16:creationId xmlns:a16="http://schemas.microsoft.com/office/drawing/2014/main" id="{6EA8C7B0-F653-4013-A9E9-D0DFB6181AC8}"/>
              </a:ext>
            </a:extLst>
          </p:cNvPr>
          <p:cNvSpPr txBox="1"/>
          <p:nvPr/>
        </p:nvSpPr>
        <p:spPr>
          <a:xfrm flipH="1">
            <a:off x="85558" y="3944711"/>
            <a:ext cx="2684229" cy="1754326"/>
          </a:xfrm>
          <a:prstGeom prst="rect">
            <a:avLst/>
          </a:prstGeom>
          <a:noFill/>
        </p:spPr>
        <p:txBody>
          <a:bodyPr wrap="square" rtlCol="0">
            <a:spAutoFit/>
          </a:bodyPr>
          <a:lstStyle/>
          <a:p>
            <a:r>
              <a:rPr lang="en-SG" dirty="0">
                <a:solidFill>
                  <a:srgbClr val="0070C0"/>
                </a:solidFill>
              </a:rPr>
              <a:t>Please note, this is the model that you recently requested.</a:t>
            </a:r>
          </a:p>
          <a:p>
            <a:r>
              <a:rPr lang="en-SG" dirty="0">
                <a:solidFill>
                  <a:srgbClr val="0070C0"/>
                </a:solidFill>
              </a:rPr>
              <a:t>Prices will be confirmed on 18</a:t>
            </a:r>
            <a:r>
              <a:rPr lang="en-SG" baseline="30000" dirty="0">
                <a:solidFill>
                  <a:srgbClr val="0070C0"/>
                </a:solidFill>
              </a:rPr>
              <a:t>th</a:t>
            </a:r>
            <a:r>
              <a:rPr lang="en-SG" dirty="0">
                <a:solidFill>
                  <a:srgbClr val="0070C0"/>
                </a:solidFill>
              </a:rPr>
              <a:t> July. </a:t>
            </a:r>
          </a:p>
        </p:txBody>
      </p:sp>
    </p:spTree>
    <p:extLst>
      <p:ext uri="{BB962C8B-B14F-4D97-AF65-F5344CB8AC3E}">
        <p14:creationId xmlns:p14="http://schemas.microsoft.com/office/powerpoint/2010/main" val="3893726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dirty="0"/>
              <a:t>Professional Diploma </a:t>
            </a:r>
            <a:br>
              <a:rPr lang="en-SG" dirty="0"/>
            </a:br>
            <a:r>
              <a:rPr lang="en-US" sz="2000" dirty="0"/>
              <a:t>Mechanical Engineering, English, Construction, IT or Electrical Engineering </a:t>
            </a:r>
            <a:br>
              <a:rPr lang="en-US" dirty="0"/>
            </a:br>
            <a:r>
              <a:rPr lang="en-SG" dirty="0"/>
              <a:t> </a:t>
            </a:r>
            <a:br>
              <a:rPr lang="en-SG" dirty="0"/>
            </a:br>
            <a:endParaRPr lang="en-SG" dirty="0"/>
          </a:p>
        </p:txBody>
      </p:sp>
      <p:sp>
        <p:nvSpPr>
          <p:cNvPr id="8" name="Rounded Rectangle 381">
            <a:extLst>
              <a:ext uri="{FF2B5EF4-FFF2-40B4-BE49-F238E27FC236}">
                <a16:creationId xmlns:a16="http://schemas.microsoft.com/office/drawing/2014/main"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ONE</a:t>
            </a:r>
            <a:endParaRPr lang="en-SG" sz="1100">
              <a:effectLst/>
              <a:latin typeface="Times New Roman" panose="02020603050405020304" pitchFamily="18" charset="0"/>
              <a:ea typeface="Times New Roman" panose="02020603050405020304" pitchFamily="18" charset="0"/>
            </a:endParaRPr>
          </a:p>
        </p:txBody>
      </p:sp>
      <p:sp>
        <p:nvSpPr>
          <p:cNvPr id="9"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TWO</a:t>
            </a:r>
            <a:endParaRPr lang="en-SG" sz="1100">
              <a:effectLst/>
              <a:latin typeface="Times New Roman" panose="02020603050405020304" pitchFamily="18" charset="0"/>
              <a:ea typeface="Times New Roman" panose="02020603050405020304" pitchFamily="18" charset="0"/>
            </a:endParaRPr>
          </a:p>
        </p:txBody>
      </p:sp>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dirty="0">
                <a:solidFill>
                  <a:srgbClr val="FFFFFF"/>
                </a:solidFill>
                <a:effectLst/>
                <a:ea typeface="Times New Roman" panose="02020603050405020304" pitchFamily="18" charset="0"/>
              </a:rPr>
              <a:t>Subject specific Teacher Training by City of Glasgow College in Vietnam</a:t>
            </a:r>
            <a:endParaRPr lang="en-SG" sz="800" dirty="0">
              <a:effectLst/>
              <a:latin typeface="Tahoma" panose="020B0604030504040204" pitchFamily="34" charset="0"/>
              <a:ea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Four Days Training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3½ Days Teacher Training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Half Day Student Guest Lecture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GBP 7,300 for each subject </a:t>
            </a:r>
            <a:r>
              <a:rPr lang="en-SG" sz="1200" b="1" dirty="0">
                <a:solidFill>
                  <a:srgbClr val="000000"/>
                </a:solidFill>
                <a:latin typeface="Calibri" panose="020F0502020204030204" pitchFamily="34" charset="0"/>
                <a:ea typeface="MS PGothic" panose="020B0600070205080204" pitchFamily="34" charset="-128"/>
              </a:rPr>
              <a:t>(</a:t>
            </a:r>
            <a:r>
              <a:rPr lang="en-SG" sz="1200" b="1" kern="1200" dirty="0">
                <a:solidFill>
                  <a:srgbClr val="000000"/>
                </a:solidFill>
                <a:effectLst/>
                <a:latin typeface="Calibri" panose="020F0502020204030204" pitchFamily="34" charset="0"/>
                <a:ea typeface="MS PGothic" panose="020B0600070205080204" pitchFamily="34" charset="-128"/>
              </a:rPr>
              <a:t>up to 35 Staff)</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International Trainer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Delivered in English (Ly Tu Truong to supply Translator)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Assessment Plan and Multiple Choice Assessment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Facilitator Guide/ Tutor Guide </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Case Studies for class room engagement</a:t>
            </a:r>
            <a:endParaRPr lang="en-SG" sz="1200" dirty="0">
              <a:effectLst/>
              <a:latin typeface="Times New Roman" panose="02020603050405020304" pitchFamily="18" charset="0"/>
              <a:ea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Rectangle 12">
            <a:extLst>
              <a:ext uri="{FF2B5EF4-FFF2-40B4-BE49-F238E27FC236}">
                <a16:creationId xmlns:a16="http://schemas.microsoft.com/office/drawing/2014/main" id="{02426369-40B0-471F-B38E-D477366374D7}"/>
              </a:ext>
            </a:extLst>
          </p:cNvPr>
          <p:cNvSpPr/>
          <p:nvPr/>
        </p:nvSpPr>
        <p:spPr>
          <a:xfrm>
            <a:off x="3971207" y="5369615"/>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dirty="0">
                <a:solidFill>
                  <a:srgbClr val="FFFFFF"/>
                </a:solidFill>
                <a:effectLst/>
                <a:ea typeface="Times New Roman" panose="02020603050405020304" pitchFamily="18" charset="0"/>
              </a:rPr>
              <a:t>5 x Student Modules in Vietnam </a:t>
            </a:r>
            <a:endParaRPr lang="en-SG" sz="800" dirty="0">
              <a:effectLst/>
              <a:latin typeface="Tahoma" panose="020B0604030504040204" pitchFamily="34" charset="0"/>
              <a:ea typeface="Times New Roman" panose="02020603050405020304" pitchFamily="18" charset="0"/>
            </a:endParaRPr>
          </a:p>
        </p:txBody>
      </p:sp>
      <p:sp>
        <p:nvSpPr>
          <p:cNvPr id="14" name="TextBox 17">
            <a:extLst>
              <a:ext uri="{FF2B5EF4-FFF2-40B4-BE49-F238E27FC236}">
                <a16:creationId xmlns:a16="http://schemas.microsoft.com/office/drawing/2014/main" id="{6B7E67B6-5972-4788-B393-D2DF523E63C5}"/>
              </a:ext>
            </a:extLst>
          </p:cNvPr>
          <p:cNvSpPr txBox="1"/>
          <p:nvPr/>
        </p:nvSpPr>
        <p:spPr>
          <a:xfrm>
            <a:off x="6696794" y="5045130"/>
            <a:ext cx="5038005" cy="1537970"/>
          </a:xfrm>
          <a:prstGeom prst="rect">
            <a:avLst/>
          </a:prstGeom>
          <a:noFill/>
        </p:spPr>
        <p:txBody>
          <a:bodyPr wrap="square" rtlCol="0">
            <a:noAutofit/>
          </a:bodyPr>
          <a:lstStyle/>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5 International Modules</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24 hours each module (120 hours in total)</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95 GBP per student</a:t>
            </a:r>
            <a:r>
              <a:rPr lang="en-SG" sz="1100" dirty="0">
                <a:solidFill>
                  <a:srgbClr val="7030A0"/>
                </a:solidFill>
                <a:latin typeface="Times New Roman" panose="02020603050405020304" pitchFamily="18" charset="0"/>
                <a:ea typeface="MS PGothic" panose="020B0600070205080204" pitchFamily="34" charset="-128"/>
              </a:rPr>
              <a:t> (</a:t>
            </a:r>
            <a:r>
              <a:rPr lang="en-SG" sz="1100" b="1" kern="1200" dirty="0">
                <a:solidFill>
                  <a:srgbClr val="7030A0"/>
                </a:solidFill>
                <a:effectLst/>
                <a:latin typeface="Calibri" panose="020F0502020204030204" pitchFamily="34" charset="0"/>
                <a:ea typeface="MS PGothic" panose="020B0600070205080204" pitchFamily="34" charset="-128"/>
              </a:rPr>
              <a:t>Min. 10 students)</a:t>
            </a:r>
            <a:r>
              <a:rPr lang="en-SG" sz="1100" b="1" kern="1200" dirty="0">
                <a:effectLst/>
                <a:latin typeface="Calibri" panose="020F0502020204030204" pitchFamily="34" charset="0"/>
                <a:ea typeface="MS PGothic" panose="020B0600070205080204" pitchFamily="34" charset="-128"/>
              </a:rPr>
              <a:t> *</a:t>
            </a:r>
            <a:endParaRPr lang="en-SG" sz="1100" dirty="0">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Delivered by your Locally trained Lecturers </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All materials and assessments supplied</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Delivered in Vietnamese or English</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Certificate Awarded by City of Glasgow College</a:t>
            </a:r>
          </a:p>
          <a:p>
            <a:pPr lvl="0" eaLnBrk="0" fontAlgn="base" hangingPunct="0">
              <a:lnSpc>
                <a:spcPct val="115000"/>
              </a:lnSpc>
              <a:spcAft>
                <a:spcPts val="0"/>
              </a:spcAft>
            </a:pPr>
            <a:endParaRPr lang="en-SG" sz="1100" b="1" dirty="0">
              <a:solidFill>
                <a:srgbClr val="7030A0"/>
              </a:solidFill>
              <a:latin typeface="Calibri" panose="020F0502020204030204" pitchFamily="34" charset="0"/>
              <a:ea typeface="MS PGothic" panose="020B0600070205080204" pitchFamily="34" charset="-128"/>
            </a:endParaRPr>
          </a:p>
          <a:p>
            <a:pPr eaLnBrk="0" fontAlgn="base" hangingPunct="0">
              <a:lnSpc>
                <a:spcPct val="115000"/>
              </a:lnSpc>
            </a:pPr>
            <a:r>
              <a:rPr lang="en-SG" sz="1100" b="1" dirty="0">
                <a:latin typeface="Calibri" panose="020F0502020204030204" pitchFamily="34" charset="0"/>
                <a:ea typeface="MS PGothic" panose="020B0600070205080204" pitchFamily="34" charset="-128"/>
              </a:rPr>
              <a:t>*Please refer to the original proposal for additional information on pricing</a:t>
            </a:r>
            <a:endParaRPr lang="en-SG" sz="1100" dirty="0">
              <a:latin typeface="Times New Roman" panose="02020603050405020304" pitchFamily="18" charset="0"/>
              <a:ea typeface="Times New Roman" panose="02020603050405020304" pitchFamily="18" charset="0"/>
            </a:endParaRPr>
          </a:p>
          <a:p>
            <a:pPr lvl="0" eaLnBrk="0" fontAlgn="base" hangingPunct="0">
              <a:lnSpc>
                <a:spcPct val="115000"/>
              </a:lnSpc>
              <a:spcAft>
                <a:spcPts val="0"/>
              </a:spcAft>
            </a:pPr>
            <a:endParaRPr lang="en-SG" sz="11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3622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dirty="0"/>
              <a:t>Professional Diploma </a:t>
            </a:r>
            <a:br>
              <a:rPr lang="en-SG" dirty="0"/>
            </a:br>
            <a:r>
              <a:rPr lang="en-US" sz="2000" dirty="0"/>
              <a:t>Mechanical Engineering, English, Construction, IT or Electrical Engineering </a:t>
            </a:r>
            <a:br>
              <a:rPr lang="en-US" dirty="0"/>
            </a:br>
            <a:r>
              <a:rPr lang="en-SG" dirty="0"/>
              <a:t> </a:t>
            </a:r>
            <a:br>
              <a:rPr lang="en-SG" dirty="0"/>
            </a:br>
            <a:endParaRPr lang="en-SG" dirty="0"/>
          </a:p>
        </p:txBody>
      </p:sp>
      <p:sp>
        <p:nvSpPr>
          <p:cNvPr id="8" name="Rounded Rectangle 381">
            <a:extLst>
              <a:ext uri="{FF2B5EF4-FFF2-40B4-BE49-F238E27FC236}">
                <a16:creationId xmlns:a16="http://schemas.microsoft.com/office/drawing/2014/main"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ONE</a:t>
            </a:r>
            <a:endParaRPr lang="en-SG" sz="1100">
              <a:effectLst/>
              <a:latin typeface="Times New Roman" panose="02020603050405020304" pitchFamily="18" charset="0"/>
              <a:ea typeface="Times New Roman" panose="02020603050405020304" pitchFamily="18" charset="0"/>
            </a:endParaRPr>
          </a:p>
        </p:txBody>
      </p:sp>
      <p:sp>
        <p:nvSpPr>
          <p:cNvPr id="9"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GB" sz="1100">
                <a:effectLst/>
                <a:ea typeface="Times New Roman" panose="02020603050405020304" pitchFamily="18" charset="0"/>
              </a:rPr>
              <a:t>STEP</a:t>
            </a:r>
            <a:endParaRPr lang="en-SG" sz="110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en-GB" sz="1100">
                <a:effectLst/>
                <a:ea typeface="Times New Roman" panose="02020603050405020304" pitchFamily="18" charset="0"/>
              </a:rPr>
              <a:t>TWO</a:t>
            </a:r>
            <a:endParaRPr lang="en-SG" sz="1100">
              <a:effectLst/>
              <a:latin typeface="Times New Roman" panose="02020603050405020304" pitchFamily="18" charset="0"/>
              <a:ea typeface="Times New Roman" panose="02020603050405020304" pitchFamily="18" charset="0"/>
            </a:endParaRPr>
          </a:p>
        </p:txBody>
      </p:sp>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dirty="0">
                <a:solidFill>
                  <a:srgbClr val="FFFFFF"/>
                </a:solidFill>
                <a:ea typeface="Times New Roman" panose="02020603050405020304" pitchFamily="18" charset="0"/>
              </a:rPr>
              <a:t>Generic</a:t>
            </a:r>
            <a:r>
              <a:rPr lang="en-SG" sz="1100" b="1" kern="1200" dirty="0">
                <a:solidFill>
                  <a:srgbClr val="FFFFFF"/>
                </a:solidFill>
                <a:effectLst/>
                <a:ea typeface="Times New Roman" panose="02020603050405020304" pitchFamily="18" charset="0"/>
              </a:rPr>
              <a:t> Teacher Training by City of Glasgow College in Vietnam</a:t>
            </a:r>
            <a:endParaRPr lang="en-SG" sz="800" dirty="0">
              <a:effectLst/>
              <a:latin typeface="Tahoma" panose="020B0604030504040204" pitchFamily="34" charset="0"/>
              <a:ea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Four Days Training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GBP //// </a:t>
            </a:r>
            <a:r>
              <a:rPr lang="en-SG" sz="1200" b="1" dirty="0">
                <a:solidFill>
                  <a:srgbClr val="000000"/>
                </a:solidFill>
                <a:latin typeface="Calibri" panose="020F0502020204030204" pitchFamily="34" charset="0"/>
                <a:ea typeface="MS PGothic" panose="020B0600070205080204" pitchFamily="34" charset="-128"/>
              </a:rPr>
              <a:t>(</a:t>
            </a:r>
            <a:r>
              <a:rPr lang="en-SG" sz="1200" b="1" kern="1200" dirty="0">
                <a:solidFill>
                  <a:srgbClr val="000000"/>
                </a:solidFill>
                <a:effectLst/>
                <a:latin typeface="Calibri" panose="020F0502020204030204" pitchFamily="34" charset="0"/>
                <a:ea typeface="MS PGothic" panose="020B0600070205080204" pitchFamily="34" charset="-128"/>
              </a:rPr>
              <a:t>up to 35 Staff)</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International Trainer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Delivered in English (Ly Tu Truong to supply Translator)</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Assessment Plan and Multiple Choice Assessment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Facilitator Guide/ Tutor Guide </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Case Studies for class room engagement</a:t>
            </a:r>
            <a:endParaRPr lang="en-SG" sz="1200" dirty="0">
              <a:effectLst/>
              <a:latin typeface="Times New Roman" panose="02020603050405020304" pitchFamily="18" charset="0"/>
              <a:ea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Rectangle 12">
            <a:extLst>
              <a:ext uri="{FF2B5EF4-FFF2-40B4-BE49-F238E27FC236}">
                <a16:creationId xmlns:a16="http://schemas.microsoft.com/office/drawing/2014/main" id="{02426369-40B0-471F-B38E-D477366374D7}"/>
              </a:ext>
            </a:extLst>
          </p:cNvPr>
          <p:cNvSpPr/>
          <p:nvPr/>
        </p:nvSpPr>
        <p:spPr>
          <a:xfrm>
            <a:off x="3971207" y="5369615"/>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dirty="0">
                <a:solidFill>
                  <a:srgbClr val="FFFFFF"/>
                </a:solidFill>
                <a:effectLst/>
                <a:ea typeface="Times New Roman" panose="02020603050405020304" pitchFamily="18" charset="0"/>
              </a:rPr>
              <a:t>5 x Student Modules in Vietnam </a:t>
            </a:r>
            <a:endParaRPr lang="en-SG" sz="800" dirty="0">
              <a:effectLst/>
              <a:latin typeface="Tahoma" panose="020B0604030504040204" pitchFamily="34" charset="0"/>
              <a:ea typeface="Times New Roman" panose="02020603050405020304" pitchFamily="18" charset="0"/>
            </a:endParaRPr>
          </a:p>
        </p:txBody>
      </p:sp>
      <p:sp>
        <p:nvSpPr>
          <p:cNvPr id="14" name="TextBox 17">
            <a:extLst>
              <a:ext uri="{FF2B5EF4-FFF2-40B4-BE49-F238E27FC236}">
                <a16:creationId xmlns:a16="http://schemas.microsoft.com/office/drawing/2014/main" id="{6B7E67B6-5972-4788-B393-D2DF523E63C5}"/>
              </a:ext>
            </a:extLst>
          </p:cNvPr>
          <p:cNvSpPr txBox="1"/>
          <p:nvPr/>
        </p:nvSpPr>
        <p:spPr>
          <a:xfrm>
            <a:off x="6696795" y="5045130"/>
            <a:ext cx="3422650" cy="1537970"/>
          </a:xfrm>
          <a:prstGeom prst="rect">
            <a:avLst/>
          </a:prstGeom>
          <a:noFill/>
        </p:spPr>
        <p:txBody>
          <a:bodyPr wrap="square" rtlCol="0">
            <a:noAutofit/>
          </a:bodyPr>
          <a:lstStyle/>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5 International Modules</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24 hours each module (120 hours in total)</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dirty="0">
                <a:solidFill>
                  <a:srgbClr val="7030A0"/>
                </a:solidFill>
                <a:latin typeface="Calibri" panose="020F0502020204030204" pitchFamily="34" charset="0"/>
                <a:ea typeface="MS PGothic" panose="020B0600070205080204" pitchFamily="34" charset="-128"/>
              </a:rPr>
              <a:t>///</a:t>
            </a:r>
            <a:r>
              <a:rPr lang="en-SG" sz="1100" b="1" kern="1200" dirty="0">
                <a:solidFill>
                  <a:srgbClr val="7030A0"/>
                </a:solidFill>
                <a:effectLst/>
                <a:latin typeface="Calibri" panose="020F0502020204030204" pitchFamily="34" charset="0"/>
                <a:ea typeface="MS PGothic" panose="020B0600070205080204" pitchFamily="34" charset="-128"/>
              </a:rPr>
              <a:t> GBP per student</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Min. 10 students</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Delivered by your Locally trained Lecturers </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All materials and assessments supplied</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Delivered in Vietnamese or English</a:t>
            </a:r>
            <a:endParaRPr lang="en-SG" sz="1100" dirty="0">
              <a:solidFill>
                <a:srgbClr val="7030A0"/>
              </a:solidFill>
              <a:effectLst/>
              <a:latin typeface="Times New Roman" panose="02020603050405020304" pitchFamily="18" charset="0"/>
              <a:ea typeface="Times New Roman" panose="02020603050405020304" pitchFamily="18" charset="0"/>
            </a:endParaRPr>
          </a:p>
          <a:p>
            <a:pPr marL="342900" lvl="0" indent="-342900" eaLnBrk="0" fontAlgn="base" hangingPunct="0">
              <a:lnSpc>
                <a:spcPct val="115000"/>
              </a:lnSpc>
              <a:spcAft>
                <a:spcPts val="0"/>
              </a:spcAft>
              <a:buFont typeface="Symbol" panose="05050102010706020507" pitchFamily="18" charset="2"/>
              <a:buChar char=""/>
            </a:pPr>
            <a:r>
              <a:rPr lang="en-SG" sz="1100" b="1" kern="1200" dirty="0">
                <a:solidFill>
                  <a:srgbClr val="7030A0"/>
                </a:solidFill>
                <a:effectLst/>
                <a:latin typeface="Calibri" panose="020F0502020204030204" pitchFamily="34" charset="0"/>
                <a:ea typeface="MS PGothic" panose="020B0600070205080204" pitchFamily="34" charset="-128"/>
              </a:rPr>
              <a:t>Certificate Awarded by City of Glasgow College</a:t>
            </a:r>
            <a:endParaRPr lang="en-SG" sz="1100" dirty="0">
              <a:solidFill>
                <a:srgbClr val="7030A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4A94546D-1F3F-4143-BA8C-331666FA1CBF}"/>
              </a:ext>
            </a:extLst>
          </p:cNvPr>
          <p:cNvSpPr txBox="1"/>
          <p:nvPr/>
        </p:nvSpPr>
        <p:spPr>
          <a:xfrm flipH="1">
            <a:off x="85558" y="3704814"/>
            <a:ext cx="2684229" cy="1754326"/>
          </a:xfrm>
          <a:prstGeom prst="rect">
            <a:avLst/>
          </a:prstGeom>
          <a:noFill/>
        </p:spPr>
        <p:txBody>
          <a:bodyPr wrap="square" rtlCol="0">
            <a:spAutoFit/>
          </a:bodyPr>
          <a:lstStyle/>
          <a:p>
            <a:r>
              <a:rPr lang="en-SG" dirty="0">
                <a:solidFill>
                  <a:srgbClr val="0070C0"/>
                </a:solidFill>
              </a:rPr>
              <a:t>Please note, this is the model that you recently requested.</a:t>
            </a:r>
          </a:p>
          <a:p>
            <a:r>
              <a:rPr lang="en-SG" dirty="0">
                <a:solidFill>
                  <a:srgbClr val="0070C0"/>
                </a:solidFill>
              </a:rPr>
              <a:t>Prices will be confirmed on 18</a:t>
            </a:r>
            <a:r>
              <a:rPr lang="en-SG" baseline="30000" dirty="0">
                <a:solidFill>
                  <a:srgbClr val="0070C0"/>
                </a:solidFill>
              </a:rPr>
              <a:t>th</a:t>
            </a:r>
            <a:r>
              <a:rPr lang="en-SG" dirty="0">
                <a:solidFill>
                  <a:srgbClr val="0070C0"/>
                </a:solidFill>
              </a:rPr>
              <a:t> July. </a:t>
            </a:r>
          </a:p>
        </p:txBody>
      </p:sp>
    </p:spTree>
    <p:extLst>
      <p:ext uri="{BB962C8B-B14F-4D97-AF65-F5344CB8AC3E}">
        <p14:creationId xmlns:p14="http://schemas.microsoft.com/office/powerpoint/2010/main" val="4119942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SG" sz="4000" dirty="0"/>
              <a:t>Teachers Training at City of Glasgow College.</a:t>
            </a:r>
          </a:p>
        </p:txBody>
      </p:sp>
    </p:spTree>
    <p:extLst>
      <p:ext uri="{BB962C8B-B14F-4D97-AF65-F5344CB8AC3E}">
        <p14:creationId xmlns:p14="http://schemas.microsoft.com/office/powerpoint/2010/main" val="3582307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5D1E-3259-4A14-97D1-1E36B684DDB1}"/>
              </a:ext>
            </a:extLst>
          </p:cNvPr>
          <p:cNvSpPr>
            <a:spLocks noGrp="1"/>
          </p:cNvSpPr>
          <p:nvPr>
            <p:ph type="title"/>
          </p:nvPr>
        </p:nvSpPr>
        <p:spPr>
          <a:xfrm>
            <a:off x="681663" y="973669"/>
            <a:ext cx="10294924" cy="706964"/>
          </a:xfrm>
        </p:spPr>
        <p:txBody>
          <a:bodyPr/>
          <a:lstStyle/>
          <a:p>
            <a:r>
              <a:rPr lang="en-SG" dirty="0"/>
              <a:t>Teachers Training at City of Glasgow College</a:t>
            </a:r>
          </a:p>
        </p:txBody>
      </p:sp>
      <p:graphicFrame>
        <p:nvGraphicFramePr>
          <p:cNvPr id="5" name="Table 4"/>
          <p:cNvGraphicFramePr>
            <a:graphicFrameLocks noGrp="1"/>
          </p:cNvGraphicFramePr>
          <p:nvPr>
            <p:extLst>
              <p:ext uri="{D42A27DB-BD31-4B8C-83A1-F6EECF244321}">
                <p14:modId xmlns:p14="http://schemas.microsoft.com/office/powerpoint/2010/main" val="664798680"/>
              </p:ext>
            </p:extLst>
          </p:nvPr>
        </p:nvGraphicFramePr>
        <p:xfrm>
          <a:off x="530446" y="2204871"/>
          <a:ext cx="11131108" cy="2668167"/>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43018">
                <a:tc>
                  <a:txBody>
                    <a:bodyPr/>
                    <a:lstStyle/>
                    <a:p>
                      <a:r>
                        <a:rPr lang="en-SG" dirty="0"/>
                        <a:t>Day</a:t>
                      </a:r>
                    </a:p>
                  </a:txBody>
                  <a:tcPr/>
                </a:tc>
                <a:tc>
                  <a:txBody>
                    <a:bodyPr/>
                    <a:lstStyle/>
                    <a:p>
                      <a:r>
                        <a:rPr lang="en-SG" dirty="0"/>
                        <a:t>Sample Topics</a:t>
                      </a:r>
                    </a:p>
                  </a:txBody>
                  <a:tcPr/>
                </a:tc>
                <a:extLst>
                  <a:ext uri="{0D108BD9-81ED-4DB2-BD59-A6C34878D82A}">
                    <a16:rowId xmlns:a16="http://schemas.microsoft.com/office/drawing/2014/main" val="10000"/>
                  </a:ext>
                </a:extLst>
              </a:tr>
              <a:tr h="686036">
                <a:tc>
                  <a:txBody>
                    <a:bodyPr/>
                    <a:lstStyle/>
                    <a:p>
                      <a:r>
                        <a:rPr lang="en-SG" sz="1100" dirty="0"/>
                        <a:t>Day 1</a:t>
                      </a:r>
                    </a:p>
                  </a:txBody>
                  <a:tcPr>
                    <a:solidFill>
                      <a:schemeClr val="accent6">
                        <a:lumMod val="20000"/>
                        <a:lumOff val="8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mn-lt"/>
                          <a:ea typeface="+mn-ea"/>
                          <a:cs typeface="+mn-cs"/>
                        </a:rPr>
                        <a:t>Topic: Welcome and overview the training programme</a:t>
                      </a:r>
                      <a:endParaRPr lang="en-SG" sz="1100" b="0" kern="1200" dirty="0">
                        <a:solidFill>
                          <a:schemeClr val="dk1"/>
                        </a:solidFill>
                        <a:effectLst/>
                        <a:latin typeface="+mn-lt"/>
                        <a:ea typeface="+mn-ea"/>
                        <a:cs typeface="+mn-cs"/>
                      </a:endParaRPr>
                    </a:p>
                    <a:p>
                      <a:endParaRPr lang="en-SG" sz="1100" dirty="0"/>
                    </a:p>
                    <a:p>
                      <a:r>
                        <a:rPr lang="en-SG" sz="1100" dirty="0"/>
                        <a:t>Campus Orientation</a:t>
                      </a:r>
                    </a:p>
                  </a:txBody>
                  <a:tcPr>
                    <a:solidFill>
                      <a:schemeClr val="accent6">
                        <a:lumMod val="20000"/>
                        <a:lumOff val="80000"/>
                      </a:schemeClr>
                    </a:solidFill>
                  </a:tcPr>
                </a:tc>
                <a:extLst>
                  <a:ext uri="{0D108BD9-81ED-4DB2-BD59-A6C34878D82A}">
                    <a16:rowId xmlns:a16="http://schemas.microsoft.com/office/drawing/2014/main" val="10001"/>
                  </a:ext>
                </a:extLst>
              </a:tr>
              <a:tr h="1616371">
                <a:tc>
                  <a:txBody>
                    <a:bodyPr/>
                    <a:lstStyle/>
                    <a:p>
                      <a:r>
                        <a:rPr lang="en-SG" sz="1100" dirty="0"/>
                        <a:t>Day 2 </a:t>
                      </a:r>
                    </a:p>
                  </a:txBody>
                  <a:tcPr/>
                </a:tc>
                <a:tc>
                  <a:txBody>
                    <a:bodyPr/>
                    <a:lstStyle/>
                    <a:p>
                      <a:r>
                        <a:rPr lang="en-GB" sz="1100" kern="1200" dirty="0">
                          <a:solidFill>
                            <a:schemeClr val="dk1"/>
                          </a:solidFill>
                          <a:effectLst/>
                          <a:latin typeface="+mn-lt"/>
                          <a:ea typeface="+mn-ea"/>
                          <a:cs typeface="+mn-cs"/>
                        </a:rPr>
                        <a:t>Morning: In-class training</a:t>
                      </a:r>
                      <a:endParaRPr lang="en-SG" sz="1100" kern="1200" dirty="0">
                        <a:solidFill>
                          <a:schemeClr val="dk1"/>
                        </a:solidFill>
                        <a:effectLst/>
                        <a:latin typeface="+mn-lt"/>
                        <a:ea typeface="+mn-ea"/>
                        <a:cs typeface="+mn-cs"/>
                      </a:endParaRPr>
                    </a:p>
                    <a:p>
                      <a:r>
                        <a:rPr lang="en-GB" sz="1100" b="1" kern="1200" dirty="0">
                          <a:solidFill>
                            <a:schemeClr val="dk1"/>
                          </a:solidFill>
                          <a:effectLst/>
                          <a:latin typeface="+mn-lt"/>
                          <a:ea typeface="+mn-ea"/>
                          <a:cs typeface="+mn-cs"/>
                        </a:rPr>
                        <a:t> </a:t>
                      </a:r>
                      <a:endParaRPr lang="en-SG" sz="1100" kern="1200" dirty="0">
                        <a:solidFill>
                          <a:schemeClr val="dk1"/>
                        </a:solidFill>
                        <a:effectLst/>
                        <a:latin typeface="+mn-lt"/>
                        <a:ea typeface="+mn-ea"/>
                        <a:cs typeface="+mn-cs"/>
                      </a:endParaRPr>
                    </a:p>
                    <a:p>
                      <a:r>
                        <a:rPr lang="en-GB" sz="1100" b="1" kern="1200" dirty="0">
                          <a:solidFill>
                            <a:schemeClr val="dk1"/>
                          </a:solidFill>
                          <a:effectLst/>
                          <a:latin typeface="+mn-lt"/>
                          <a:ea typeface="+mn-ea"/>
                          <a:cs typeface="+mn-cs"/>
                        </a:rPr>
                        <a:t>Topic: City Learning</a:t>
                      </a:r>
                      <a:endParaRPr lang="en-SG" sz="1100" kern="1200" dirty="0">
                        <a:solidFill>
                          <a:schemeClr val="dk1"/>
                        </a:solidFill>
                        <a:effectLst/>
                        <a:latin typeface="+mn-lt"/>
                        <a:ea typeface="+mn-ea"/>
                        <a:cs typeface="+mn-cs"/>
                      </a:endParaRPr>
                    </a:p>
                    <a:p>
                      <a:r>
                        <a:rPr lang="en-GB" sz="1100" kern="1200" dirty="0">
                          <a:solidFill>
                            <a:schemeClr val="dk1"/>
                          </a:solidFill>
                          <a:effectLst/>
                          <a:latin typeface="+mn-lt"/>
                          <a:ea typeface="+mn-ea"/>
                          <a:cs typeface="+mn-cs"/>
                        </a:rPr>
                        <a:t>An introductory session on City of Glasgow College’s learning and teaching model.</a:t>
                      </a:r>
                      <a:endParaRPr lang="en-SG" sz="1100" kern="1200" dirty="0">
                        <a:solidFill>
                          <a:schemeClr val="dk1"/>
                        </a:solidFill>
                        <a:effectLst/>
                        <a:latin typeface="+mn-lt"/>
                        <a:ea typeface="+mn-ea"/>
                        <a:cs typeface="+mn-cs"/>
                      </a:endParaRPr>
                    </a:p>
                    <a:p>
                      <a:r>
                        <a:rPr lang="en-GB" sz="1100" kern="1200" dirty="0">
                          <a:solidFill>
                            <a:schemeClr val="dk1"/>
                          </a:solidFill>
                          <a:effectLst/>
                          <a:latin typeface="+mn-lt"/>
                          <a:ea typeface="+mn-ea"/>
                          <a:cs typeface="+mn-cs"/>
                        </a:rPr>
                        <a:t> </a:t>
                      </a:r>
                      <a:endParaRPr lang="en-SG" sz="1100" kern="1200" dirty="0">
                        <a:solidFill>
                          <a:schemeClr val="dk1"/>
                        </a:solidFill>
                        <a:effectLst/>
                        <a:latin typeface="+mn-lt"/>
                        <a:ea typeface="+mn-ea"/>
                        <a:cs typeface="+mn-cs"/>
                      </a:endParaRPr>
                    </a:p>
                    <a:p>
                      <a:r>
                        <a:rPr lang="en-GB" sz="1100" b="1" kern="1200" dirty="0">
                          <a:solidFill>
                            <a:schemeClr val="dk1"/>
                          </a:solidFill>
                          <a:effectLst/>
                          <a:latin typeface="+mn-lt"/>
                          <a:ea typeface="+mn-ea"/>
                          <a:cs typeface="+mn-cs"/>
                        </a:rPr>
                        <a:t>Topic: Learning Design</a:t>
                      </a:r>
                      <a:endParaRPr lang="en-SG" sz="1100" kern="1200" dirty="0">
                        <a:solidFill>
                          <a:schemeClr val="dk1"/>
                        </a:solidFill>
                        <a:effectLst/>
                        <a:latin typeface="+mn-lt"/>
                        <a:ea typeface="+mn-ea"/>
                        <a:cs typeface="+mn-cs"/>
                      </a:endParaRPr>
                    </a:p>
                    <a:p>
                      <a:r>
                        <a:rPr lang="en-GB" sz="1100" kern="1200" dirty="0">
                          <a:solidFill>
                            <a:schemeClr val="dk1"/>
                          </a:solidFill>
                          <a:effectLst/>
                          <a:latin typeface="+mn-lt"/>
                          <a:ea typeface="+mn-ea"/>
                          <a:cs typeface="+mn-cs"/>
                        </a:rPr>
                        <a:t>Course planning, digital tools in learning design, planning in partnership with students. </a:t>
                      </a:r>
                      <a:endParaRPr lang="en-SG" sz="1100" dirty="0"/>
                    </a:p>
                  </a:txBody>
                  <a:tcPr/>
                </a:tc>
                <a:extLst>
                  <a:ext uri="{0D108BD9-81ED-4DB2-BD59-A6C34878D82A}">
                    <a16:rowId xmlns:a16="http://schemas.microsoft.com/office/drawing/2014/main" val="10002"/>
                  </a:ext>
                </a:extLst>
              </a:tr>
            </a:tbl>
          </a:graphicData>
        </a:graphic>
      </p:graphicFrame>
      <p:graphicFrame>
        <p:nvGraphicFramePr>
          <p:cNvPr id="4" name="Table 3">
            <a:extLst>
              <a:ext uri="{FF2B5EF4-FFF2-40B4-BE49-F238E27FC236}">
                <a16:creationId xmlns:a16="http://schemas.microsoft.com/office/drawing/2014/main" id="{85B0E54F-752D-44B6-866C-649126E9A2B0}"/>
              </a:ext>
            </a:extLst>
          </p:cNvPr>
          <p:cNvGraphicFramePr>
            <a:graphicFrameLocks noGrp="1"/>
          </p:cNvGraphicFramePr>
          <p:nvPr>
            <p:extLst>
              <p:ext uri="{D42A27DB-BD31-4B8C-83A1-F6EECF244321}">
                <p14:modId xmlns:p14="http://schemas.microsoft.com/office/powerpoint/2010/main" val="834430447"/>
              </p:ext>
            </p:extLst>
          </p:nvPr>
        </p:nvGraphicFramePr>
        <p:xfrm>
          <a:off x="530446" y="4724614"/>
          <a:ext cx="11131108" cy="210312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200" b="0" dirty="0">
                          <a:solidFill>
                            <a:schemeClr val="tx1"/>
                          </a:solidFill>
                        </a:rPr>
                        <a:t>Day 3</a:t>
                      </a:r>
                    </a:p>
                  </a:txBody>
                  <a:tcPr>
                    <a:solidFill>
                      <a:schemeClr val="accent6">
                        <a:lumMod val="20000"/>
                        <a:lumOff val="80000"/>
                      </a:schemeClr>
                    </a:solidFill>
                  </a:tcPr>
                </a:tc>
                <a:tc>
                  <a:txBody>
                    <a:bodyPr/>
                    <a:lstStyle/>
                    <a:p>
                      <a:r>
                        <a:rPr lang="en-GB" sz="1200" b="0" kern="1200" dirty="0">
                          <a:solidFill>
                            <a:schemeClr val="dk1"/>
                          </a:solidFill>
                          <a:effectLst/>
                          <a:latin typeface="+mn-lt"/>
                          <a:ea typeface="+mn-ea"/>
                          <a:cs typeface="+mn-cs"/>
                        </a:rPr>
                        <a:t>Morning: In-class training</a:t>
                      </a:r>
                      <a:endParaRPr lang="en-SG" sz="1200" b="0" kern="1200" dirty="0">
                        <a:solidFill>
                          <a:schemeClr val="dk1"/>
                        </a:solidFill>
                        <a:effectLst/>
                        <a:latin typeface="+mn-lt"/>
                        <a:ea typeface="+mn-ea"/>
                        <a:cs typeface="+mn-cs"/>
                      </a:endParaRPr>
                    </a:p>
                    <a:p>
                      <a:r>
                        <a:rPr lang="en-GB" sz="1200" b="0" kern="1200" dirty="0">
                          <a:solidFill>
                            <a:schemeClr val="dk1"/>
                          </a:solidFill>
                          <a:effectLst/>
                          <a:latin typeface="+mn-lt"/>
                          <a:ea typeface="+mn-ea"/>
                          <a:cs typeface="+mn-cs"/>
                        </a:rPr>
                        <a:t> </a:t>
                      </a:r>
                      <a:endParaRPr lang="en-SG" sz="1200" b="0" kern="1200" dirty="0">
                        <a:solidFill>
                          <a:schemeClr val="dk1"/>
                        </a:solidFill>
                        <a:effectLst/>
                        <a:latin typeface="+mn-lt"/>
                        <a:ea typeface="+mn-ea"/>
                        <a:cs typeface="+mn-cs"/>
                      </a:endParaRPr>
                    </a:p>
                    <a:p>
                      <a:r>
                        <a:rPr lang="en-GB" sz="1200" b="1" kern="1200" dirty="0">
                          <a:solidFill>
                            <a:schemeClr val="dk1"/>
                          </a:solidFill>
                          <a:effectLst/>
                          <a:latin typeface="+mn-lt"/>
                          <a:ea typeface="+mn-ea"/>
                          <a:cs typeface="+mn-cs"/>
                        </a:rPr>
                        <a:t>Topic: Applying Communicative methods in Teaching and identifying student behaviour.</a:t>
                      </a:r>
                      <a:endParaRPr lang="en-SG" sz="1200" kern="1200" dirty="0">
                        <a:solidFill>
                          <a:schemeClr val="dk1"/>
                        </a:solidFill>
                        <a:effectLst/>
                        <a:latin typeface="+mn-lt"/>
                        <a:ea typeface="+mn-ea"/>
                        <a:cs typeface="+mn-cs"/>
                      </a:endParaRPr>
                    </a:p>
                    <a:p>
                      <a:r>
                        <a:rPr lang="en-GB" sz="1200" b="0" kern="1200" dirty="0">
                          <a:solidFill>
                            <a:schemeClr val="dk1"/>
                          </a:solidFill>
                          <a:effectLst/>
                          <a:latin typeface="+mn-lt"/>
                          <a:ea typeface="+mn-ea"/>
                          <a:cs typeface="+mn-cs"/>
                        </a:rPr>
                        <a:t> </a:t>
                      </a:r>
                      <a:endParaRPr lang="en-SG" sz="1200" b="0" kern="1200" dirty="0">
                        <a:solidFill>
                          <a:schemeClr val="dk1"/>
                        </a:solidFill>
                        <a:effectLst/>
                        <a:latin typeface="+mn-lt"/>
                        <a:ea typeface="+mn-ea"/>
                        <a:cs typeface="+mn-cs"/>
                      </a:endParaRPr>
                    </a:p>
                    <a:p>
                      <a:r>
                        <a:rPr lang="en-GB" sz="1200" b="0" kern="1200" dirty="0">
                          <a:solidFill>
                            <a:schemeClr val="dk1"/>
                          </a:solidFill>
                          <a:effectLst/>
                          <a:latin typeface="+mn-lt"/>
                          <a:ea typeface="+mn-ea"/>
                          <a:cs typeface="+mn-cs"/>
                        </a:rPr>
                        <a:t>An introduction to communicative techniques in the classroom and understanding student behaviour.</a:t>
                      </a:r>
                      <a:endParaRPr lang="en-SG" sz="1200" b="0" kern="1200" dirty="0">
                        <a:solidFill>
                          <a:schemeClr val="dk1"/>
                        </a:solidFill>
                        <a:effectLst/>
                        <a:latin typeface="+mn-lt"/>
                        <a:ea typeface="+mn-ea"/>
                        <a:cs typeface="+mn-cs"/>
                      </a:endParaRPr>
                    </a:p>
                    <a:p>
                      <a:r>
                        <a:rPr lang="en-GB" sz="1200" b="0" kern="1200" dirty="0">
                          <a:solidFill>
                            <a:schemeClr val="dk1"/>
                          </a:solidFill>
                          <a:effectLst/>
                          <a:latin typeface="+mn-lt"/>
                          <a:ea typeface="+mn-ea"/>
                          <a:cs typeface="+mn-cs"/>
                        </a:rPr>
                        <a:t> </a:t>
                      </a:r>
                      <a:endParaRPr lang="en-SG" sz="1200" b="0" kern="1200" dirty="0">
                        <a:solidFill>
                          <a:schemeClr val="dk1"/>
                        </a:solidFill>
                        <a:effectLst/>
                        <a:latin typeface="+mn-lt"/>
                        <a:ea typeface="+mn-ea"/>
                        <a:cs typeface="+mn-cs"/>
                      </a:endParaRPr>
                    </a:p>
                    <a:p>
                      <a:r>
                        <a:rPr lang="en-GB" sz="1200" b="0" kern="1200" dirty="0">
                          <a:solidFill>
                            <a:schemeClr val="dk1"/>
                          </a:solidFill>
                          <a:effectLst/>
                          <a:latin typeface="+mn-lt"/>
                          <a:ea typeface="+mn-ea"/>
                          <a:cs typeface="+mn-cs"/>
                        </a:rPr>
                        <a:t>Afternoon: In-class training</a:t>
                      </a:r>
                      <a:endParaRPr lang="en-SG" sz="1200" b="0" kern="1200" dirty="0">
                        <a:solidFill>
                          <a:schemeClr val="dk1"/>
                        </a:solidFill>
                        <a:effectLst/>
                        <a:latin typeface="+mn-lt"/>
                        <a:ea typeface="+mn-ea"/>
                        <a:cs typeface="+mn-cs"/>
                      </a:endParaRPr>
                    </a:p>
                    <a:p>
                      <a:r>
                        <a:rPr lang="en-GB" sz="1200" kern="1200" dirty="0">
                          <a:solidFill>
                            <a:schemeClr val="dk1"/>
                          </a:solidFill>
                          <a:effectLst/>
                          <a:latin typeface="+mn-lt"/>
                          <a:ea typeface="+mn-ea"/>
                          <a:cs typeface="+mn-cs"/>
                        </a:rPr>
                        <a:t> </a:t>
                      </a:r>
                      <a:endParaRPr lang="en-SG" sz="1200" kern="1200" dirty="0">
                        <a:solidFill>
                          <a:schemeClr val="dk1"/>
                        </a:solidFill>
                        <a:effectLst/>
                        <a:latin typeface="+mn-lt"/>
                        <a:ea typeface="+mn-ea"/>
                        <a:cs typeface="+mn-cs"/>
                      </a:endParaRPr>
                    </a:p>
                    <a:p>
                      <a:r>
                        <a:rPr lang="en-GB" sz="1200" b="1" kern="1200" dirty="0">
                          <a:solidFill>
                            <a:schemeClr val="dk1"/>
                          </a:solidFill>
                          <a:effectLst/>
                          <a:latin typeface="+mn-lt"/>
                          <a:ea typeface="+mn-ea"/>
                          <a:cs typeface="+mn-cs"/>
                        </a:rPr>
                        <a:t>Topic: Classroom environment – How to create a comfortable learning environment?</a:t>
                      </a:r>
                      <a:endParaRPr lang="en-SG" sz="1200" kern="1200" dirty="0">
                        <a:solidFill>
                          <a:schemeClr val="dk1"/>
                        </a:solidFill>
                        <a:effectLst/>
                        <a:latin typeface="+mn-lt"/>
                        <a:ea typeface="+mn-ea"/>
                        <a:cs typeface="+mn-cs"/>
                      </a:endParaRPr>
                    </a:p>
                    <a:p>
                      <a:r>
                        <a:rPr lang="en-GB" sz="1200" kern="1200" dirty="0">
                          <a:solidFill>
                            <a:schemeClr val="dk1"/>
                          </a:solidFill>
                          <a:effectLst/>
                          <a:latin typeface="+mn-lt"/>
                          <a:ea typeface="+mn-ea"/>
                          <a:cs typeface="+mn-cs"/>
                        </a:rPr>
                        <a:t> </a:t>
                      </a:r>
                      <a:endParaRPr lang="en-SG" sz="1200" kern="1200" dirty="0">
                        <a:solidFill>
                          <a:schemeClr val="dk1"/>
                        </a:solidFill>
                        <a:effectLst/>
                        <a:latin typeface="+mn-lt"/>
                        <a:ea typeface="+mn-ea"/>
                        <a:cs typeface="+mn-cs"/>
                      </a:endParaRPr>
                    </a:p>
                    <a:p>
                      <a:r>
                        <a:rPr lang="en-GB" sz="1200" b="0" kern="1200" dirty="0">
                          <a:solidFill>
                            <a:schemeClr val="dk1"/>
                          </a:solidFill>
                          <a:effectLst/>
                          <a:latin typeface="+mn-lt"/>
                          <a:ea typeface="+mn-ea"/>
                          <a:cs typeface="+mn-cs"/>
                        </a:rPr>
                        <a:t>An introduction to classroom management techniques in creating an inspiring and inclusive environment for learning.</a:t>
                      </a:r>
                      <a:endParaRPr lang="en-SG" sz="1200" b="0" kern="1200" dirty="0">
                        <a:solidFill>
                          <a:schemeClr val="dk1"/>
                        </a:solidFill>
                        <a:effectLst/>
                        <a:latin typeface="+mn-lt"/>
                        <a:ea typeface="+mn-ea"/>
                        <a:cs typeface="+mn-cs"/>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27730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5D1E-3259-4A14-97D1-1E36B684DDB1}"/>
              </a:ext>
            </a:extLst>
          </p:cNvPr>
          <p:cNvSpPr>
            <a:spLocks noGrp="1"/>
          </p:cNvSpPr>
          <p:nvPr>
            <p:ph type="title"/>
          </p:nvPr>
        </p:nvSpPr>
        <p:spPr/>
        <p:txBody>
          <a:bodyPr/>
          <a:lstStyle/>
          <a:p>
            <a:r>
              <a:rPr lang="en-SG" dirty="0"/>
              <a:t>Teachers Training at CoGC</a:t>
            </a:r>
          </a:p>
        </p:txBody>
      </p:sp>
      <p:graphicFrame>
        <p:nvGraphicFramePr>
          <p:cNvPr id="6" name="Table 5"/>
          <p:cNvGraphicFramePr>
            <a:graphicFrameLocks noGrp="1"/>
          </p:cNvGraphicFramePr>
          <p:nvPr>
            <p:extLst>
              <p:ext uri="{D42A27DB-BD31-4B8C-83A1-F6EECF244321}">
                <p14:modId xmlns:p14="http://schemas.microsoft.com/office/powerpoint/2010/main" val="2628929644"/>
              </p:ext>
            </p:extLst>
          </p:nvPr>
        </p:nvGraphicFramePr>
        <p:xfrm>
          <a:off x="570909" y="2486542"/>
          <a:ext cx="11131108" cy="176784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dirty="0">
                          <a:solidFill>
                            <a:schemeClr val="tx1"/>
                          </a:solidFill>
                        </a:rPr>
                        <a:t>Day 4</a:t>
                      </a:r>
                    </a:p>
                  </a:txBody>
                  <a:tcPr>
                    <a:solidFill>
                      <a:schemeClr val="bg1"/>
                    </a:solidFill>
                  </a:tcPr>
                </a:tc>
                <a:tc>
                  <a:txBody>
                    <a:bodyPr/>
                    <a:lstStyle/>
                    <a:p>
                      <a:r>
                        <a:rPr lang="en-GB" sz="1100" b="0" kern="1200" dirty="0">
                          <a:solidFill>
                            <a:schemeClr val="dk1"/>
                          </a:solidFill>
                          <a:effectLst/>
                          <a:latin typeface="+mn-lt"/>
                          <a:ea typeface="+mn-ea"/>
                          <a:cs typeface="+mn-cs"/>
                        </a:rPr>
                        <a:t>Morning: In-class training</a:t>
                      </a:r>
                      <a:endParaRPr lang="en-SG" sz="1100" b="0" kern="1200" dirty="0">
                        <a:solidFill>
                          <a:schemeClr val="dk1"/>
                        </a:solidFill>
                        <a:effectLst/>
                        <a:latin typeface="+mn-lt"/>
                        <a:ea typeface="+mn-ea"/>
                        <a:cs typeface="+mn-cs"/>
                      </a:endParaRPr>
                    </a:p>
                    <a:p>
                      <a:r>
                        <a:rPr lang="en-GB" sz="1100" kern="1200" dirty="0">
                          <a:solidFill>
                            <a:schemeClr val="dk1"/>
                          </a:solidFill>
                          <a:effectLst/>
                          <a:latin typeface="+mn-lt"/>
                          <a:ea typeface="+mn-ea"/>
                          <a:cs typeface="+mn-cs"/>
                        </a:rPr>
                        <a:t> </a:t>
                      </a:r>
                      <a:endParaRPr lang="en-SG" sz="1100" kern="1200" dirty="0">
                        <a:solidFill>
                          <a:schemeClr val="dk1"/>
                        </a:solidFill>
                        <a:effectLst/>
                        <a:latin typeface="+mn-lt"/>
                        <a:ea typeface="+mn-ea"/>
                        <a:cs typeface="+mn-cs"/>
                      </a:endParaRPr>
                    </a:p>
                    <a:p>
                      <a:r>
                        <a:rPr lang="en-GB" sz="1100" b="1" kern="1200" dirty="0">
                          <a:solidFill>
                            <a:schemeClr val="dk1"/>
                          </a:solidFill>
                          <a:effectLst/>
                          <a:latin typeface="+mn-lt"/>
                          <a:ea typeface="+mn-ea"/>
                          <a:cs typeface="+mn-cs"/>
                        </a:rPr>
                        <a:t>Topic: Transactional Learning</a:t>
                      </a:r>
                      <a:endParaRPr lang="en-SG" sz="1100" kern="1200" dirty="0">
                        <a:solidFill>
                          <a:schemeClr val="dk1"/>
                        </a:solidFill>
                        <a:effectLst/>
                        <a:latin typeface="+mn-lt"/>
                        <a:ea typeface="+mn-ea"/>
                        <a:cs typeface="+mn-cs"/>
                      </a:endParaRPr>
                    </a:p>
                    <a:p>
                      <a:r>
                        <a:rPr lang="en-GB" sz="1100" kern="1200" dirty="0">
                          <a:solidFill>
                            <a:schemeClr val="dk1"/>
                          </a:solidFill>
                          <a:effectLst/>
                          <a:latin typeface="+mn-lt"/>
                          <a:ea typeface="+mn-ea"/>
                          <a:cs typeface="+mn-cs"/>
                        </a:rPr>
                        <a:t> </a:t>
                      </a:r>
                      <a:endParaRPr lang="en-SG" sz="1100" kern="1200" dirty="0">
                        <a:solidFill>
                          <a:schemeClr val="dk1"/>
                        </a:solidFill>
                        <a:effectLst/>
                        <a:latin typeface="+mn-lt"/>
                        <a:ea typeface="+mn-ea"/>
                        <a:cs typeface="+mn-cs"/>
                      </a:endParaRPr>
                    </a:p>
                    <a:p>
                      <a:r>
                        <a:rPr lang="en-GB" sz="1100" b="0" kern="1200" dirty="0">
                          <a:solidFill>
                            <a:schemeClr val="dk1"/>
                          </a:solidFill>
                          <a:effectLst/>
                          <a:latin typeface="+mn-lt"/>
                          <a:ea typeface="+mn-ea"/>
                          <a:cs typeface="+mn-cs"/>
                        </a:rPr>
                        <a:t>An introduction to transactional learning and involving the student in the learning experience</a:t>
                      </a:r>
                      <a:r>
                        <a:rPr lang="en-GB" sz="1100" kern="1200" dirty="0">
                          <a:solidFill>
                            <a:schemeClr val="dk1"/>
                          </a:solidFill>
                          <a:effectLst/>
                          <a:latin typeface="+mn-lt"/>
                          <a:ea typeface="+mn-ea"/>
                          <a:cs typeface="+mn-cs"/>
                        </a:rPr>
                        <a:t>.</a:t>
                      </a:r>
                      <a:endParaRPr lang="en-SG" sz="1100" kern="1200" dirty="0">
                        <a:solidFill>
                          <a:schemeClr val="dk1"/>
                        </a:solidFill>
                        <a:effectLst/>
                        <a:latin typeface="+mn-lt"/>
                        <a:ea typeface="+mn-ea"/>
                        <a:cs typeface="+mn-cs"/>
                      </a:endParaRPr>
                    </a:p>
                    <a:p>
                      <a:r>
                        <a:rPr lang="en-GB" sz="1100" kern="1200" dirty="0">
                          <a:solidFill>
                            <a:schemeClr val="dk1"/>
                          </a:solidFill>
                          <a:effectLst/>
                          <a:latin typeface="+mn-lt"/>
                          <a:ea typeface="+mn-ea"/>
                          <a:cs typeface="+mn-cs"/>
                        </a:rPr>
                        <a:t> </a:t>
                      </a:r>
                      <a:endParaRPr lang="en-SG" sz="1100" kern="1200" dirty="0">
                        <a:solidFill>
                          <a:schemeClr val="dk1"/>
                        </a:solidFill>
                        <a:effectLst/>
                        <a:latin typeface="+mn-lt"/>
                        <a:ea typeface="+mn-ea"/>
                        <a:cs typeface="+mn-cs"/>
                      </a:endParaRPr>
                    </a:p>
                    <a:p>
                      <a:r>
                        <a:rPr lang="en-GB" sz="1100" b="0" kern="1200" dirty="0">
                          <a:solidFill>
                            <a:schemeClr val="dk1"/>
                          </a:solidFill>
                          <a:effectLst/>
                          <a:latin typeface="+mn-lt"/>
                          <a:ea typeface="+mn-ea"/>
                          <a:cs typeface="+mn-cs"/>
                        </a:rPr>
                        <a:t>Afternoon: In-class training</a:t>
                      </a:r>
                      <a:endParaRPr lang="en-SG" sz="1100" b="0" kern="1200" dirty="0">
                        <a:solidFill>
                          <a:schemeClr val="dk1"/>
                        </a:solidFill>
                        <a:effectLst/>
                        <a:latin typeface="+mn-lt"/>
                        <a:ea typeface="+mn-ea"/>
                        <a:cs typeface="+mn-cs"/>
                      </a:endParaRPr>
                    </a:p>
                    <a:p>
                      <a:r>
                        <a:rPr lang="en-GB" sz="1100" kern="1200" dirty="0">
                          <a:solidFill>
                            <a:schemeClr val="dk1"/>
                          </a:solidFill>
                          <a:effectLst/>
                          <a:latin typeface="+mn-lt"/>
                          <a:ea typeface="+mn-ea"/>
                          <a:cs typeface="+mn-cs"/>
                        </a:rPr>
                        <a:t> </a:t>
                      </a:r>
                      <a:endParaRPr lang="en-SG" sz="1100" kern="1200" dirty="0">
                        <a:solidFill>
                          <a:schemeClr val="dk1"/>
                        </a:solidFill>
                        <a:effectLst/>
                        <a:latin typeface="+mn-lt"/>
                        <a:ea typeface="+mn-ea"/>
                        <a:cs typeface="+mn-cs"/>
                      </a:endParaRPr>
                    </a:p>
                    <a:p>
                      <a:r>
                        <a:rPr lang="en-GB" sz="1100" b="1" kern="1200" dirty="0">
                          <a:solidFill>
                            <a:schemeClr val="dk1"/>
                          </a:solidFill>
                          <a:effectLst/>
                          <a:latin typeface="+mn-lt"/>
                          <a:ea typeface="+mn-ea"/>
                          <a:cs typeface="+mn-cs"/>
                        </a:rPr>
                        <a:t>Topic: Instructional Learning</a:t>
                      </a:r>
                      <a:endParaRPr lang="en-SG" sz="1100" kern="1200" dirty="0">
                        <a:solidFill>
                          <a:schemeClr val="dk1"/>
                        </a:solidFill>
                        <a:effectLst/>
                        <a:latin typeface="+mn-lt"/>
                        <a:ea typeface="+mn-ea"/>
                        <a:cs typeface="+mn-cs"/>
                      </a:endParaRPr>
                    </a:p>
                    <a:p>
                      <a:r>
                        <a:rPr lang="en-GB" sz="1100" b="0" kern="1200" dirty="0">
                          <a:solidFill>
                            <a:schemeClr val="dk1"/>
                          </a:solidFill>
                          <a:effectLst/>
                          <a:latin typeface="+mn-lt"/>
                          <a:ea typeface="+mn-ea"/>
                          <a:cs typeface="+mn-cs"/>
                        </a:rPr>
                        <a:t>An introduction to Instructional learning as a concept in teaching and how it links to other learning techniques.</a:t>
                      </a:r>
                      <a:endParaRPr lang="en-SG" sz="1100" b="0"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92A7B4B2-D204-4747-9BE5-165B074450D7}"/>
              </a:ext>
            </a:extLst>
          </p:cNvPr>
          <p:cNvGraphicFramePr>
            <a:graphicFrameLocks noGrp="1"/>
          </p:cNvGraphicFramePr>
          <p:nvPr>
            <p:extLst>
              <p:ext uri="{D42A27DB-BD31-4B8C-83A1-F6EECF244321}">
                <p14:modId xmlns:p14="http://schemas.microsoft.com/office/powerpoint/2010/main" val="4014176744"/>
              </p:ext>
            </p:extLst>
          </p:nvPr>
        </p:nvGraphicFramePr>
        <p:xfrm>
          <a:off x="570909" y="4254382"/>
          <a:ext cx="11131108" cy="227076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dirty="0">
                          <a:solidFill>
                            <a:schemeClr val="tx1"/>
                          </a:solidFill>
                        </a:rPr>
                        <a:t>Day 5</a:t>
                      </a:r>
                    </a:p>
                  </a:txBody>
                  <a:tcPr>
                    <a:solidFill>
                      <a:schemeClr val="accent6">
                        <a:lumMod val="20000"/>
                        <a:lumOff val="80000"/>
                      </a:schemeClr>
                    </a:solidFill>
                  </a:tcPr>
                </a:tc>
                <a:tc>
                  <a:txBody>
                    <a:bodyPr/>
                    <a:lstStyle/>
                    <a:p>
                      <a:r>
                        <a:rPr lang="en-SG" sz="1100" b="0" kern="1200" dirty="0">
                          <a:solidFill>
                            <a:schemeClr val="dk1"/>
                          </a:solidFill>
                          <a:effectLst/>
                          <a:latin typeface="+mn-lt"/>
                          <a:ea typeface="+mn-ea"/>
                          <a:cs typeface="+mn-cs"/>
                        </a:rPr>
                        <a:t>Morning: In-class training</a:t>
                      </a:r>
                    </a:p>
                    <a:p>
                      <a:endParaRPr lang="en-SG" sz="1100" b="0" kern="1200" dirty="0">
                        <a:solidFill>
                          <a:schemeClr val="dk1"/>
                        </a:solidFill>
                        <a:effectLst/>
                        <a:latin typeface="+mn-lt"/>
                        <a:ea typeface="+mn-ea"/>
                        <a:cs typeface="+mn-cs"/>
                      </a:endParaRPr>
                    </a:p>
                    <a:p>
                      <a:r>
                        <a:rPr lang="en-SG" sz="1100" b="1" kern="1200" dirty="0">
                          <a:solidFill>
                            <a:schemeClr val="dk1"/>
                          </a:solidFill>
                          <a:effectLst/>
                          <a:latin typeface="+mn-lt"/>
                          <a:ea typeface="+mn-ea"/>
                          <a:cs typeface="+mn-cs"/>
                        </a:rPr>
                        <a:t>Topic: Digital Toolkit</a:t>
                      </a:r>
                    </a:p>
                    <a:p>
                      <a:r>
                        <a:rPr lang="en-SG" sz="1100" b="0" kern="1200" dirty="0">
                          <a:solidFill>
                            <a:schemeClr val="dk1"/>
                          </a:solidFill>
                          <a:effectLst/>
                          <a:latin typeface="+mn-lt"/>
                          <a:ea typeface="+mn-ea"/>
                          <a:cs typeface="+mn-cs"/>
                        </a:rPr>
                        <a:t>Using a range of digital teaching resources for classroom teaching.</a:t>
                      </a:r>
                    </a:p>
                    <a:p>
                      <a:endParaRPr lang="en-SG" sz="1100" b="0" kern="1200" dirty="0">
                        <a:solidFill>
                          <a:schemeClr val="dk1"/>
                        </a:solidFill>
                        <a:effectLst/>
                        <a:latin typeface="+mn-lt"/>
                        <a:ea typeface="+mn-ea"/>
                        <a:cs typeface="+mn-cs"/>
                      </a:endParaRPr>
                    </a:p>
                    <a:p>
                      <a:r>
                        <a:rPr lang="en-SG" sz="1100" b="1" kern="1200" dirty="0">
                          <a:solidFill>
                            <a:schemeClr val="dk1"/>
                          </a:solidFill>
                          <a:effectLst/>
                          <a:latin typeface="+mn-lt"/>
                          <a:ea typeface="+mn-ea"/>
                          <a:cs typeface="+mn-cs"/>
                        </a:rPr>
                        <a:t>Topic: Digital Assessment</a:t>
                      </a:r>
                    </a:p>
                    <a:p>
                      <a:r>
                        <a:rPr lang="en-SG" sz="1100" b="0" kern="1200" dirty="0">
                          <a:solidFill>
                            <a:schemeClr val="dk1"/>
                          </a:solidFill>
                          <a:effectLst/>
                          <a:latin typeface="+mn-lt"/>
                          <a:ea typeface="+mn-ea"/>
                          <a:cs typeface="+mn-cs"/>
                        </a:rPr>
                        <a:t>Using digital assessment tools including Google Docs, Google Forms and Digital portfolios via Google Sites and Drive.</a:t>
                      </a:r>
                    </a:p>
                    <a:p>
                      <a:endParaRPr lang="en-SG" sz="1100" b="0"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Afternoon: In-class training</a:t>
                      </a:r>
                    </a:p>
                    <a:p>
                      <a:endParaRPr lang="en-SG" sz="1100" b="0" kern="1200" dirty="0">
                        <a:solidFill>
                          <a:schemeClr val="dk1"/>
                        </a:solidFill>
                        <a:effectLst/>
                        <a:latin typeface="+mn-lt"/>
                        <a:ea typeface="+mn-ea"/>
                        <a:cs typeface="+mn-cs"/>
                      </a:endParaRPr>
                    </a:p>
                    <a:p>
                      <a:r>
                        <a:rPr lang="en-SG" sz="1100" b="1" kern="1200" dirty="0">
                          <a:solidFill>
                            <a:schemeClr val="dk1"/>
                          </a:solidFill>
                          <a:effectLst/>
                          <a:latin typeface="+mn-lt"/>
                          <a:ea typeface="+mn-ea"/>
                          <a:cs typeface="+mn-cs"/>
                        </a:rPr>
                        <a:t>Topic: Supporting Students via </a:t>
                      </a:r>
                      <a:r>
                        <a:rPr lang="en-SG" sz="1100" b="1" kern="1200" dirty="0" err="1">
                          <a:solidFill>
                            <a:schemeClr val="dk1"/>
                          </a:solidFill>
                          <a:effectLst/>
                          <a:latin typeface="+mn-lt"/>
                          <a:ea typeface="+mn-ea"/>
                          <a:cs typeface="+mn-cs"/>
                        </a:rPr>
                        <a:t>Screencasting</a:t>
                      </a:r>
                      <a:endParaRPr lang="en-SG" sz="1100" b="1"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Creating and using screencast videos on your shared YouTube playlists to support students and scaffold learning.</a:t>
                      </a:r>
                    </a:p>
                    <a:p>
                      <a:endParaRPr lang="en-SG" sz="1100" b="0" kern="1200" dirty="0">
                        <a:solidFill>
                          <a:schemeClr val="dk1"/>
                        </a:solidFill>
                        <a:effectLst/>
                        <a:latin typeface="+mn-lt"/>
                        <a:ea typeface="+mn-ea"/>
                        <a:cs typeface="+mn-cs"/>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95659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5D1E-3259-4A14-97D1-1E36B684DDB1}"/>
              </a:ext>
            </a:extLst>
          </p:cNvPr>
          <p:cNvSpPr>
            <a:spLocks noGrp="1"/>
          </p:cNvSpPr>
          <p:nvPr>
            <p:ph type="title"/>
          </p:nvPr>
        </p:nvSpPr>
        <p:spPr/>
        <p:txBody>
          <a:bodyPr/>
          <a:lstStyle/>
          <a:p>
            <a:r>
              <a:rPr lang="en-SG" dirty="0"/>
              <a:t>Teachers Training at CoGC</a:t>
            </a:r>
          </a:p>
        </p:txBody>
      </p:sp>
      <p:graphicFrame>
        <p:nvGraphicFramePr>
          <p:cNvPr id="6" name="Table 5"/>
          <p:cNvGraphicFramePr>
            <a:graphicFrameLocks noGrp="1"/>
          </p:cNvGraphicFramePr>
          <p:nvPr>
            <p:extLst>
              <p:ext uri="{D42A27DB-BD31-4B8C-83A1-F6EECF244321}">
                <p14:modId xmlns:p14="http://schemas.microsoft.com/office/powerpoint/2010/main" val="820616818"/>
              </p:ext>
            </p:extLst>
          </p:nvPr>
        </p:nvGraphicFramePr>
        <p:xfrm>
          <a:off x="570909" y="2486542"/>
          <a:ext cx="11131108" cy="210312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dirty="0">
                          <a:solidFill>
                            <a:schemeClr val="tx1"/>
                          </a:solidFill>
                        </a:rPr>
                        <a:t>Day 6</a:t>
                      </a:r>
                    </a:p>
                  </a:txBody>
                  <a:tcPr>
                    <a:solidFill>
                      <a:schemeClr val="bg1"/>
                    </a:solidFill>
                  </a:tcPr>
                </a:tc>
                <a:tc>
                  <a:txBody>
                    <a:bodyPr/>
                    <a:lstStyle/>
                    <a:p>
                      <a:r>
                        <a:rPr lang="en-SG" sz="1100" b="0" kern="1200" dirty="0">
                          <a:solidFill>
                            <a:schemeClr val="dk1"/>
                          </a:solidFill>
                          <a:effectLst/>
                          <a:latin typeface="+mn-lt"/>
                          <a:ea typeface="+mn-ea"/>
                          <a:cs typeface="+mn-cs"/>
                        </a:rPr>
                        <a:t>Morning: In-class training</a:t>
                      </a:r>
                    </a:p>
                    <a:p>
                      <a:endParaRPr lang="en-SG" sz="1100" b="0" kern="1200" dirty="0">
                        <a:solidFill>
                          <a:schemeClr val="dk1"/>
                        </a:solidFill>
                        <a:effectLst/>
                        <a:latin typeface="+mn-lt"/>
                        <a:ea typeface="+mn-ea"/>
                        <a:cs typeface="+mn-cs"/>
                      </a:endParaRPr>
                    </a:p>
                    <a:p>
                      <a:r>
                        <a:rPr lang="en-SG" sz="1100" b="1" kern="1200" dirty="0">
                          <a:solidFill>
                            <a:schemeClr val="dk1"/>
                          </a:solidFill>
                          <a:effectLst/>
                          <a:latin typeface="+mn-lt"/>
                          <a:ea typeface="+mn-ea"/>
                          <a:cs typeface="+mn-cs"/>
                        </a:rPr>
                        <a:t>Topic: Citizenship &amp; Culture </a:t>
                      </a:r>
                    </a:p>
                    <a:p>
                      <a:endParaRPr lang="en-SG" sz="1100" b="0"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An introduction to citizenship &amp; culture in learning and adapting learning to the culture of your audience.</a:t>
                      </a:r>
                    </a:p>
                    <a:p>
                      <a:endParaRPr lang="en-SG" sz="1100" b="0"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Afternoon: In-class training</a:t>
                      </a:r>
                    </a:p>
                    <a:p>
                      <a:endParaRPr lang="en-SG" sz="1100" b="0" kern="1200" dirty="0">
                        <a:solidFill>
                          <a:schemeClr val="dk1"/>
                        </a:solidFill>
                        <a:effectLst/>
                        <a:latin typeface="+mn-lt"/>
                        <a:ea typeface="+mn-ea"/>
                        <a:cs typeface="+mn-cs"/>
                      </a:endParaRPr>
                    </a:p>
                    <a:p>
                      <a:r>
                        <a:rPr lang="en-SG" sz="1100" b="1" kern="1200" dirty="0">
                          <a:solidFill>
                            <a:schemeClr val="dk1"/>
                          </a:solidFill>
                          <a:effectLst/>
                          <a:latin typeface="+mn-lt"/>
                          <a:ea typeface="+mn-ea"/>
                          <a:cs typeface="+mn-cs"/>
                        </a:rPr>
                        <a:t>Topic: Citizenship &amp; Culture </a:t>
                      </a:r>
                    </a:p>
                    <a:p>
                      <a:endParaRPr lang="en-SG" sz="1100" b="0"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An introduction to citizenship &amp; culture in learning and adapting learning to the culture of your audience.</a:t>
                      </a:r>
                    </a:p>
                    <a:p>
                      <a:endParaRPr lang="en-SG" sz="1100" b="0"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D41E1DA9-6701-4A00-83FF-7B88A7ABD037}"/>
              </a:ext>
            </a:extLst>
          </p:cNvPr>
          <p:cNvGraphicFramePr>
            <a:graphicFrameLocks noGrp="1"/>
          </p:cNvGraphicFramePr>
          <p:nvPr>
            <p:extLst>
              <p:ext uri="{D42A27DB-BD31-4B8C-83A1-F6EECF244321}">
                <p14:modId xmlns:p14="http://schemas.microsoft.com/office/powerpoint/2010/main" val="3689553917"/>
              </p:ext>
            </p:extLst>
          </p:nvPr>
        </p:nvGraphicFramePr>
        <p:xfrm>
          <a:off x="570909" y="458966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dirty="0">
                          <a:solidFill>
                            <a:schemeClr val="tx1"/>
                          </a:solidFill>
                        </a:rPr>
                        <a:t>Day 7</a:t>
                      </a:r>
                    </a:p>
                  </a:txBody>
                  <a:tcPr>
                    <a:solidFill>
                      <a:schemeClr val="accent6">
                        <a:lumMod val="20000"/>
                        <a:lumOff val="80000"/>
                      </a:schemeClr>
                    </a:solidFill>
                  </a:tcPr>
                </a:tc>
                <a:tc>
                  <a:txBody>
                    <a:bodyPr/>
                    <a:lstStyle/>
                    <a:p>
                      <a:r>
                        <a:rPr lang="en-GB" sz="1100" b="0" kern="1200" dirty="0">
                          <a:solidFill>
                            <a:schemeClr val="tx1"/>
                          </a:solidFill>
                          <a:effectLst/>
                          <a:latin typeface="+mn-lt"/>
                          <a:ea typeface="+mn-ea"/>
                          <a:cs typeface="+mn-cs"/>
                        </a:rPr>
                        <a:t>Morning: In-class training</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Topic: Applying Communicative methods in Teaching and identifying student behaviour.</a:t>
                      </a:r>
                      <a:endParaRPr lang="en-SG" sz="1100" b="1"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 </a:t>
                      </a:r>
                      <a:endParaRPr lang="en-SG" sz="1100" b="1"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An introduction to communicative techniques in the classroom and understanding student behaviour.</a:t>
                      </a:r>
                      <a:endParaRPr lang="en-SG" sz="1100" b="0"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Afternoon: In-class training</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Topic: Classroom environment – How to create a comfortable learning environment?</a:t>
                      </a:r>
                      <a:endParaRPr lang="en-SG" sz="1100" b="1"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An introduction to classroom management techniques in creating an inspiring and inclusive environment for learning.</a:t>
                      </a:r>
                      <a:endParaRPr lang="en-SG" sz="1100" b="0" kern="1200" dirty="0">
                        <a:solidFill>
                          <a:schemeClr val="tx1"/>
                        </a:solidFill>
                        <a:effectLst/>
                        <a:latin typeface="+mn-lt"/>
                        <a:ea typeface="+mn-ea"/>
                        <a:cs typeface="+mn-cs"/>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75061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5D1E-3259-4A14-97D1-1E36B684DDB1}"/>
              </a:ext>
            </a:extLst>
          </p:cNvPr>
          <p:cNvSpPr>
            <a:spLocks noGrp="1"/>
          </p:cNvSpPr>
          <p:nvPr>
            <p:ph type="title"/>
          </p:nvPr>
        </p:nvSpPr>
        <p:spPr/>
        <p:txBody>
          <a:bodyPr/>
          <a:lstStyle/>
          <a:p>
            <a:r>
              <a:rPr lang="en-SG" dirty="0"/>
              <a:t>Teachers Training at CoGC</a:t>
            </a:r>
          </a:p>
        </p:txBody>
      </p:sp>
      <p:graphicFrame>
        <p:nvGraphicFramePr>
          <p:cNvPr id="6" name="Table 5"/>
          <p:cNvGraphicFramePr>
            <a:graphicFrameLocks noGrp="1"/>
          </p:cNvGraphicFramePr>
          <p:nvPr>
            <p:extLst>
              <p:ext uri="{D42A27DB-BD31-4B8C-83A1-F6EECF244321}">
                <p14:modId xmlns:p14="http://schemas.microsoft.com/office/powerpoint/2010/main" val="2145805428"/>
              </p:ext>
            </p:extLst>
          </p:nvPr>
        </p:nvGraphicFramePr>
        <p:xfrm>
          <a:off x="570909" y="248654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dirty="0">
                          <a:solidFill>
                            <a:schemeClr val="tx1"/>
                          </a:solidFill>
                        </a:rPr>
                        <a:t>Day 8</a:t>
                      </a:r>
                    </a:p>
                  </a:txBody>
                  <a:tcPr>
                    <a:solidFill>
                      <a:schemeClr val="bg1"/>
                    </a:solidFill>
                  </a:tcPr>
                </a:tc>
                <a:tc>
                  <a:txBody>
                    <a:bodyPr/>
                    <a:lstStyle/>
                    <a:p>
                      <a:r>
                        <a:rPr lang="en-SG" sz="1100" b="0" kern="1200" dirty="0">
                          <a:solidFill>
                            <a:schemeClr val="dk1"/>
                          </a:solidFill>
                          <a:effectLst/>
                          <a:latin typeface="+mn-lt"/>
                          <a:ea typeface="+mn-ea"/>
                          <a:cs typeface="+mn-cs"/>
                        </a:rPr>
                        <a:t>Morning: In-class training</a:t>
                      </a:r>
                    </a:p>
                    <a:p>
                      <a:endParaRPr lang="en-SG" sz="1100" b="0" kern="1200" dirty="0">
                        <a:solidFill>
                          <a:schemeClr val="dk1"/>
                        </a:solidFill>
                        <a:effectLst/>
                        <a:latin typeface="+mn-lt"/>
                        <a:ea typeface="+mn-ea"/>
                        <a:cs typeface="+mn-cs"/>
                      </a:endParaRPr>
                    </a:p>
                    <a:p>
                      <a:r>
                        <a:rPr lang="en-SG" sz="1100" b="1" kern="1200" dirty="0">
                          <a:solidFill>
                            <a:schemeClr val="dk1"/>
                          </a:solidFill>
                          <a:effectLst/>
                          <a:latin typeface="+mn-lt"/>
                          <a:ea typeface="+mn-ea"/>
                          <a:cs typeface="+mn-cs"/>
                        </a:rPr>
                        <a:t>Topic: Applying Communicative methods in Teaching and identifying student behaviour.</a:t>
                      </a:r>
                    </a:p>
                    <a:p>
                      <a:endParaRPr lang="en-SG" sz="1100" b="0"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An introduction to communicative techniques in the classroom and understanding student behaviour.</a:t>
                      </a:r>
                    </a:p>
                    <a:p>
                      <a:endParaRPr lang="en-SG" sz="1100" b="0"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Afternoon: In-class training</a:t>
                      </a:r>
                    </a:p>
                    <a:p>
                      <a:endParaRPr lang="en-SG" sz="1100" b="0" kern="1200" dirty="0">
                        <a:solidFill>
                          <a:schemeClr val="dk1"/>
                        </a:solidFill>
                        <a:effectLst/>
                        <a:latin typeface="+mn-lt"/>
                        <a:ea typeface="+mn-ea"/>
                        <a:cs typeface="+mn-cs"/>
                      </a:endParaRPr>
                    </a:p>
                    <a:p>
                      <a:r>
                        <a:rPr lang="en-SG" sz="1100" b="1" kern="1200" dirty="0">
                          <a:solidFill>
                            <a:schemeClr val="dk1"/>
                          </a:solidFill>
                          <a:effectLst/>
                          <a:latin typeface="+mn-lt"/>
                          <a:ea typeface="+mn-ea"/>
                          <a:cs typeface="+mn-cs"/>
                        </a:rPr>
                        <a:t>Topic: Classroom environment – How to create a comfortable learning environment?</a:t>
                      </a:r>
                    </a:p>
                    <a:p>
                      <a:endParaRPr lang="en-SG" sz="1100" b="0" kern="1200" dirty="0">
                        <a:solidFill>
                          <a:schemeClr val="dk1"/>
                        </a:solidFill>
                        <a:effectLst/>
                        <a:latin typeface="+mn-lt"/>
                        <a:ea typeface="+mn-ea"/>
                        <a:cs typeface="+mn-cs"/>
                      </a:endParaRPr>
                    </a:p>
                    <a:p>
                      <a:r>
                        <a:rPr lang="en-SG" sz="1100" b="0" kern="1200" dirty="0">
                          <a:solidFill>
                            <a:schemeClr val="dk1"/>
                          </a:solidFill>
                          <a:effectLst/>
                          <a:latin typeface="+mn-lt"/>
                          <a:ea typeface="+mn-ea"/>
                          <a:cs typeface="+mn-cs"/>
                        </a:rPr>
                        <a:t>An introduction to classroom management techniques in creating an inspiring and inclusive environment for learning.</a:t>
                      </a:r>
                    </a:p>
                  </a:txBody>
                  <a:tcPr>
                    <a:solidFill>
                      <a:schemeClr val="bg1"/>
                    </a:solid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E349FF41-6445-4C24-AC77-81B848530485}"/>
              </a:ext>
            </a:extLst>
          </p:cNvPr>
          <p:cNvGraphicFramePr>
            <a:graphicFrameLocks noGrp="1"/>
          </p:cNvGraphicFramePr>
          <p:nvPr>
            <p:extLst>
              <p:ext uri="{D42A27DB-BD31-4B8C-83A1-F6EECF244321}">
                <p14:modId xmlns:p14="http://schemas.microsoft.com/office/powerpoint/2010/main" val="3749293715"/>
              </p:ext>
            </p:extLst>
          </p:nvPr>
        </p:nvGraphicFramePr>
        <p:xfrm>
          <a:off x="570909" y="4422022"/>
          <a:ext cx="11131108" cy="222729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2227290">
                <a:tc>
                  <a:txBody>
                    <a:bodyPr/>
                    <a:lstStyle/>
                    <a:p>
                      <a:r>
                        <a:rPr lang="en-SG" sz="1100" b="0" dirty="0">
                          <a:solidFill>
                            <a:schemeClr val="tx1"/>
                          </a:solidFill>
                        </a:rPr>
                        <a:t>Day 9</a:t>
                      </a:r>
                    </a:p>
                  </a:txBody>
                  <a:tcPr>
                    <a:solidFill>
                      <a:schemeClr val="accent6">
                        <a:lumMod val="20000"/>
                        <a:lumOff val="80000"/>
                      </a:schemeClr>
                    </a:solidFill>
                  </a:tcPr>
                </a:tc>
                <a:tc>
                  <a:txBody>
                    <a:bodyPr/>
                    <a:lstStyle/>
                    <a:p>
                      <a:r>
                        <a:rPr lang="en-GB" sz="1100" b="0" kern="1200" dirty="0">
                          <a:solidFill>
                            <a:schemeClr val="tx1"/>
                          </a:solidFill>
                          <a:effectLst/>
                          <a:latin typeface="+mn-lt"/>
                          <a:ea typeface="+mn-ea"/>
                          <a:cs typeface="+mn-cs"/>
                        </a:rPr>
                        <a:t>Morning: In-class training</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Topic: Class Presentation</a:t>
                      </a:r>
                      <a:endParaRPr lang="en-SG" sz="1100" b="1"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A tutorial on the different ways of presenting similar things.</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Afternoon: In-class training</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Topic: Using Teaching materials that engage students</a:t>
                      </a:r>
                      <a:endParaRPr lang="en-SG" sz="1100" b="1"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 </a:t>
                      </a:r>
                      <a:endParaRPr lang="en-SG" sz="1100" b="0" kern="1200" dirty="0">
                        <a:solidFill>
                          <a:schemeClr val="tx1"/>
                        </a:solidFill>
                        <a:effectLst/>
                        <a:latin typeface="+mn-lt"/>
                        <a:ea typeface="+mn-ea"/>
                        <a:cs typeface="+mn-cs"/>
                      </a:endParaRPr>
                    </a:p>
                    <a:p>
                      <a:r>
                        <a:rPr lang="en-GB" sz="1100" b="0" kern="1200" dirty="0">
                          <a:solidFill>
                            <a:schemeClr val="tx1"/>
                          </a:solidFill>
                          <a:effectLst/>
                          <a:latin typeface="+mn-lt"/>
                          <a:ea typeface="+mn-ea"/>
                          <a:cs typeface="+mn-cs"/>
                        </a:rPr>
                        <a:t>A tutorial on the wide range of teaching materials and resources available to teachers that will help engage, inspire and support 21st century learning</a:t>
                      </a:r>
                      <a:endParaRPr lang="en-SG" sz="1100" b="0" kern="1200" dirty="0">
                        <a:solidFill>
                          <a:schemeClr val="tx1"/>
                        </a:solidFill>
                        <a:effectLst/>
                        <a:latin typeface="+mn-lt"/>
                        <a:ea typeface="+mn-ea"/>
                        <a:cs typeface="+mn-cs"/>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729610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5D1E-3259-4A14-97D1-1E36B684DDB1}"/>
              </a:ext>
            </a:extLst>
          </p:cNvPr>
          <p:cNvSpPr>
            <a:spLocks noGrp="1"/>
          </p:cNvSpPr>
          <p:nvPr>
            <p:ph type="title"/>
          </p:nvPr>
        </p:nvSpPr>
        <p:spPr>
          <a:xfrm>
            <a:off x="822468" y="839794"/>
            <a:ext cx="10547063" cy="706964"/>
          </a:xfrm>
        </p:spPr>
        <p:txBody>
          <a:bodyPr/>
          <a:lstStyle/>
          <a:p>
            <a:r>
              <a:rPr lang="en-SG" dirty="0"/>
              <a:t>Teachers Training at City of Glasgow College</a:t>
            </a:r>
          </a:p>
        </p:txBody>
      </p:sp>
      <p:graphicFrame>
        <p:nvGraphicFramePr>
          <p:cNvPr id="6" name="Table 5"/>
          <p:cNvGraphicFramePr>
            <a:graphicFrameLocks noGrp="1"/>
          </p:cNvGraphicFramePr>
          <p:nvPr>
            <p:extLst>
              <p:ext uri="{D42A27DB-BD31-4B8C-83A1-F6EECF244321}">
                <p14:modId xmlns:p14="http://schemas.microsoft.com/office/powerpoint/2010/main" val="3445434398"/>
              </p:ext>
            </p:extLst>
          </p:nvPr>
        </p:nvGraphicFramePr>
        <p:xfrm>
          <a:off x="570909" y="2486542"/>
          <a:ext cx="11131108" cy="137160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400" b="0" dirty="0">
                          <a:solidFill>
                            <a:schemeClr val="tx1"/>
                          </a:solidFill>
                        </a:rPr>
                        <a:t>Day 10</a:t>
                      </a:r>
                    </a:p>
                  </a:txBody>
                  <a:tcPr>
                    <a:solidFill>
                      <a:schemeClr val="bg1"/>
                    </a:solidFill>
                  </a:tcPr>
                </a:tc>
                <a:tc>
                  <a:txBody>
                    <a:bodyPr/>
                    <a:lstStyle/>
                    <a:p>
                      <a:r>
                        <a:rPr lang="en-SG" sz="1400" b="0" kern="1200" dirty="0">
                          <a:solidFill>
                            <a:schemeClr val="dk1"/>
                          </a:solidFill>
                          <a:effectLst/>
                          <a:latin typeface="+mn-lt"/>
                          <a:ea typeface="+mn-ea"/>
                          <a:cs typeface="+mn-cs"/>
                        </a:rPr>
                        <a:t>Morning: In-class training</a:t>
                      </a:r>
                    </a:p>
                    <a:p>
                      <a:endParaRPr lang="en-SG" sz="1400" b="0" kern="1200" dirty="0">
                        <a:solidFill>
                          <a:schemeClr val="dk1"/>
                        </a:solidFill>
                        <a:effectLst/>
                        <a:latin typeface="+mn-lt"/>
                        <a:ea typeface="+mn-ea"/>
                        <a:cs typeface="+mn-cs"/>
                      </a:endParaRPr>
                    </a:p>
                    <a:p>
                      <a:r>
                        <a:rPr lang="en-SG" sz="1400" b="1" kern="1200" dirty="0">
                          <a:solidFill>
                            <a:schemeClr val="dk1"/>
                          </a:solidFill>
                          <a:effectLst/>
                          <a:latin typeface="+mn-lt"/>
                          <a:ea typeface="+mn-ea"/>
                          <a:cs typeface="+mn-cs"/>
                        </a:rPr>
                        <a:t>Topic: Activate Learning - Teach &amp; Observe </a:t>
                      </a:r>
                    </a:p>
                    <a:p>
                      <a:endParaRPr lang="en-SG" sz="1400" b="0" kern="1200" dirty="0">
                        <a:solidFill>
                          <a:schemeClr val="dk1"/>
                        </a:solidFill>
                        <a:effectLst/>
                        <a:latin typeface="+mn-lt"/>
                        <a:ea typeface="+mn-ea"/>
                        <a:cs typeface="+mn-cs"/>
                      </a:endParaRPr>
                    </a:p>
                    <a:p>
                      <a:r>
                        <a:rPr lang="en-SG" sz="1400" b="0" kern="1200" dirty="0">
                          <a:solidFill>
                            <a:schemeClr val="dk1"/>
                          </a:solidFill>
                          <a:effectLst/>
                          <a:latin typeface="+mn-lt"/>
                          <a:ea typeface="+mn-ea"/>
                          <a:cs typeface="+mn-cs"/>
                        </a:rPr>
                        <a:t>A session that will see participants use the learning they have gathered throughout the programme to deliver a lesson on Chinese Culture.</a:t>
                      </a:r>
                    </a:p>
                  </a:txBody>
                  <a:tcPr>
                    <a:solidFill>
                      <a:schemeClr val="bg1"/>
                    </a:solidFill>
                  </a:tcPr>
                </a:tc>
                <a:extLst>
                  <a:ext uri="{0D108BD9-81ED-4DB2-BD59-A6C34878D82A}">
                    <a16:rowId xmlns:a16="http://schemas.microsoft.com/office/drawing/2014/main" val="10000"/>
                  </a:ext>
                </a:extLst>
              </a:tr>
            </a:tbl>
          </a:graphicData>
        </a:graphic>
      </p:graphicFrame>
      <p:sp>
        <p:nvSpPr>
          <p:cNvPr id="3" name="TextBox 2"/>
          <p:cNvSpPr txBox="1"/>
          <p:nvPr/>
        </p:nvSpPr>
        <p:spPr>
          <a:xfrm>
            <a:off x="570909" y="4614530"/>
            <a:ext cx="11209965" cy="1354217"/>
          </a:xfrm>
          <a:prstGeom prst="rect">
            <a:avLst/>
          </a:prstGeom>
          <a:noFill/>
        </p:spPr>
        <p:txBody>
          <a:bodyPr wrap="square" rtlCol="0">
            <a:spAutoFit/>
          </a:bodyPr>
          <a:lstStyle/>
          <a:p>
            <a:r>
              <a:rPr lang="en-GB" b="1" dirty="0"/>
              <a:t>Note:</a:t>
            </a:r>
            <a:endParaRPr lang="en-GB" sz="1600" b="1" dirty="0"/>
          </a:p>
          <a:p>
            <a:pPr algn="just"/>
            <a:r>
              <a:rPr lang="en-GB" sz="1600" dirty="0"/>
              <a:t>The above sessions offer examples of topics that can be delivered as part of this teacher training programme.  </a:t>
            </a:r>
            <a:r>
              <a:rPr lang="en-GB" sz="1600" b="1" dirty="0"/>
              <a:t>This list is not exhaustive and we welcome feedback and inclusion of topics Ly Tu Trong College would like delivered as part of this programme. </a:t>
            </a:r>
            <a:r>
              <a:rPr lang="en-GB" sz="1600" dirty="0"/>
              <a:t> The costs below are based on 10 teaching sessions (two week programme) and 5 teaching sessions (one week programme).  </a:t>
            </a:r>
            <a:endParaRPr lang="en-SG" sz="1600" dirty="0"/>
          </a:p>
        </p:txBody>
      </p:sp>
      <p:sp>
        <p:nvSpPr>
          <p:cNvPr id="4" name="TextBox 3">
            <a:extLst>
              <a:ext uri="{FF2B5EF4-FFF2-40B4-BE49-F238E27FC236}">
                <a16:creationId xmlns:a16="http://schemas.microsoft.com/office/drawing/2014/main" id="{E9B4753A-CD2A-4B59-B557-66D9D790C455}"/>
              </a:ext>
            </a:extLst>
          </p:cNvPr>
          <p:cNvSpPr txBox="1"/>
          <p:nvPr/>
        </p:nvSpPr>
        <p:spPr>
          <a:xfrm>
            <a:off x="3863470" y="3581143"/>
            <a:ext cx="1704313" cy="276999"/>
          </a:xfrm>
          <a:prstGeom prst="rect">
            <a:avLst/>
          </a:prstGeom>
          <a:solidFill>
            <a:schemeClr val="bg1"/>
          </a:solidFill>
        </p:spPr>
        <p:txBody>
          <a:bodyPr wrap="none" rtlCol="0">
            <a:spAutoFit/>
          </a:bodyPr>
          <a:lstStyle/>
          <a:p>
            <a:r>
              <a:rPr lang="en-SG" sz="1200" dirty="0"/>
              <a:t>Vietnamese Culture.</a:t>
            </a:r>
          </a:p>
        </p:txBody>
      </p:sp>
    </p:spTree>
    <p:extLst>
      <p:ext uri="{BB962C8B-B14F-4D97-AF65-F5344CB8AC3E}">
        <p14:creationId xmlns:p14="http://schemas.microsoft.com/office/powerpoint/2010/main" val="1445029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5D1E-3259-4A14-97D1-1E36B684DDB1}"/>
              </a:ext>
            </a:extLst>
          </p:cNvPr>
          <p:cNvSpPr>
            <a:spLocks noGrp="1"/>
          </p:cNvSpPr>
          <p:nvPr>
            <p:ph type="title"/>
          </p:nvPr>
        </p:nvSpPr>
        <p:spPr/>
        <p:txBody>
          <a:bodyPr/>
          <a:lstStyle/>
          <a:p>
            <a:r>
              <a:rPr lang="en-SG" dirty="0"/>
              <a:t>- Teachers Training at </a:t>
            </a:r>
            <a:r>
              <a:rPr lang="en-SG" dirty="0" err="1"/>
              <a:t>CoGC</a:t>
            </a:r>
            <a:r>
              <a:rPr lang="en-SG" dirty="0"/>
              <a:t> : </a:t>
            </a:r>
            <a:br>
              <a:rPr lang="en-SG" dirty="0"/>
            </a:br>
            <a:r>
              <a:rPr lang="en-SG" dirty="0"/>
              <a:t>Fees Payable Per Participant </a:t>
            </a:r>
          </a:p>
        </p:txBody>
      </p:sp>
      <p:graphicFrame>
        <p:nvGraphicFramePr>
          <p:cNvPr id="4" name="Table 3"/>
          <p:cNvGraphicFramePr>
            <a:graphicFrameLocks noGrp="1"/>
          </p:cNvGraphicFramePr>
          <p:nvPr>
            <p:extLst>
              <p:ext uri="{D42A27DB-BD31-4B8C-83A1-F6EECF244321}">
                <p14:modId xmlns:p14="http://schemas.microsoft.com/office/powerpoint/2010/main" val="2198436480"/>
              </p:ext>
            </p:extLst>
          </p:nvPr>
        </p:nvGraphicFramePr>
        <p:xfrm>
          <a:off x="728065" y="2392326"/>
          <a:ext cx="7544064" cy="982726"/>
        </p:xfrm>
        <a:graphic>
          <a:graphicData uri="http://schemas.openxmlformats.org/drawingml/2006/table">
            <a:tbl>
              <a:tblPr firstRow="1" firstCol="1" bandRow="1">
                <a:tableStyleId>{E8B1032C-EA38-4F05-BA0D-38AFFFC7BED3}</a:tableStyleId>
              </a:tblPr>
              <a:tblGrid>
                <a:gridCol w="1886016">
                  <a:extLst>
                    <a:ext uri="{9D8B030D-6E8A-4147-A177-3AD203B41FA5}">
                      <a16:colId xmlns:a16="http://schemas.microsoft.com/office/drawing/2014/main" val="20000"/>
                    </a:ext>
                  </a:extLst>
                </a:gridCol>
                <a:gridCol w="1886016">
                  <a:extLst>
                    <a:ext uri="{9D8B030D-6E8A-4147-A177-3AD203B41FA5}">
                      <a16:colId xmlns:a16="http://schemas.microsoft.com/office/drawing/2014/main" val="20001"/>
                    </a:ext>
                  </a:extLst>
                </a:gridCol>
                <a:gridCol w="1886016">
                  <a:extLst>
                    <a:ext uri="{9D8B030D-6E8A-4147-A177-3AD203B41FA5}">
                      <a16:colId xmlns:a16="http://schemas.microsoft.com/office/drawing/2014/main" val="20002"/>
                    </a:ext>
                  </a:extLst>
                </a:gridCol>
                <a:gridCol w="1886016">
                  <a:extLst>
                    <a:ext uri="{9D8B030D-6E8A-4147-A177-3AD203B41FA5}">
                      <a16:colId xmlns:a16="http://schemas.microsoft.com/office/drawing/2014/main" val="20003"/>
                    </a:ext>
                  </a:extLst>
                </a:gridCol>
              </a:tblGrid>
              <a:tr h="151514">
                <a:tc>
                  <a:txBody>
                    <a:bodyPr/>
                    <a:lstStyle/>
                    <a:p>
                      <a:pPr algn="just">
                        <a:lnSpc>
                          <a:spcPct val="115000"/>
                        </a:lnSpc>
                        <a:spcAft>
                          <a:spcPts val="0"/>
                        </a:spcAft>
                      </a:pPr>
                      <a:r>
                        <a:rPr lang="en-GB" sz="1500" dirty="0">
                          <a:effectLst/>
                        </a:rPr>
                        <a:t> </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algn="ctr">
                        <a:lnSpc>
                          <a:spcPct val="115000"/>
                        </a:lnSpc>
                        <a:spcAft>
                          <a:spcPts val="0"/>
                        </a:spcAft>
                      </a:pPr>
                      <a:r>
                        <a:rPr lang="en-GB" sz="1500" dirty="0">
                          <a:effectLst/>
                        </a:rPr>
                        <a:t>Per Participant Cost</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SG"/>
                    </a:p>
                  </a:txBody>
                  <a:tcPr/>
                </a:tc>
                <a:tc hMerge="1">
                  <a:txBody>
                    <a:bodyPr/>
                    <a:lstStyle/>
                    <a:p>
                      <a:endParaRPr lang="en-SG"/>
                    </a:p>
                  </a:txBody>
                  <a:tcPr/>
                </a:tc>
                <a:extLst>
                  <a:ext uri="{0D108BD9-81ED-4DB2-BD59-A6C34878D82A}">
                    <a16:rowId xmlns:a16="http://schemas.microsoft.com/office/drawing/2014/main" val="10000"/>
                  </a:ext>
                </a:extLst>
              </a:tr>
              <a:tr h="218821">
                <a:tc>
                  <a:txBody>
                    <a:bodyPr/>
                    <a:lstStyle/>
                    <a:p>
                      <a:pPr algn="just">
                        <a:lnSpc>
                          <a:spcPct val="115000"/>
                        </a:lnSpc>
                        <a:spcAft>
                          <a:spcPts val="0"/>
                        </a:spcAft>
                      </a:pPr>
                      <a:r>
                        <a:rPr lang="en-GB" sz="1500" dirty="0">
                          <a:effectLst/>
                        </a:rPr>
                        <a:t>Duration</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dirty="0">
                          <a:effectLst/>
                        </a:rPr>
                        <a:t>15 Participants</a:t>
                      </a:r>
                      <a:endParaRPr lang="en-SG"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a:effectLst/>
                        </a:rPr>
                        <a:t>20 Participants</a:t>
                      </a:r>
                      <a:endParaRPr lang="en-SG" sz="15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dirty="0">
                          <a:effectLst/>
                        </a:rPr>
                        <a:t>25 Participants</a:t>
                      </a:r>
                      <a:endParaRPr lang="en-SG"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0">
                <a:tc>
                  <a:txBody>
                    <a:bodyPr/>
                    <a:lstStyle/>
                    <a:p>
                      <a:pPr algn="just">
                        <a:lnSpc>
                          <a:spcPct val="115000"/>
                        </a:lnSpc>
                        <a:spcAft>
                          <a:spcPts val="0"/>
                        </a:spcAft>
                      </a:pPr>
                      <a:r>
                        <a:rPr lang="en-GB" sz="1500">
                          <a:effectLst/>
                        </a:rPr>
                        <a:t>Two Weeks</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£1,320</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£1,145</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a:effectLst/>
                        </a:rPr>
                        <a:t>£1,043</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218821">
                <a:tc>
                  <a:txBody>
                    <a:bodyPr/>
                    <a:lstStyle/>
                    <a:p>
                      <a:pPr algn="just">
                        <a:lnSpc>
                          <a:spcPct val="115000"/>
                        </a:lnSpc>
                        <a:spcAft>
                          <a:spcPts val="0"/>
                        </a:spcAft>
                      </a:pPr>
                      <a:r>
                        <a:rPr lang="en-GB" sz="1500">
                          <a:effectLst/>
                        </a:rPr>
                        <a:t>One Week</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a:effectLst/>
                        </a:rPr>
                        <a:t>£1,000</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£905</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£850</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bl>
          </a:graphicData>
        </a:graphic>
      </p:graphicFrame>
      <p:sp>
        <p:nvSpPr>
          <p:cNvPr id="6" name="TextBox 5"/>
          <p:cNvSpPr txBox="1"/>
          <p:nvPr/>
        </p:nvSpPr>
        <p:spPr>
          <a:xfrm>
            <a:off x="632372" y="3514912"/>
            <a:ext cx="10994234" cy="3323987"/>
          </a:xfrm>
          <a:prstGeom prst="rect">
            <a:avLst/>
          </a:prstGeom>
          <a:noFill/>
        </p:spPr>
        <p:txBody>
          <a:bodyPr wrap="square" rtlCol="0">
            <a:spAutoFit/>
          </a:bodyPr>
          <a:lstStyle/>
          <a:p>
            <a:r>
              <a:rPr lang="en-US" sz="1400" b="1" dirty="0">
                <a:latin typeface="+mj-lt"/>
              </a:rPr>
              <a:t>The fees include the followings:</a:t>
            </a:r>
          </a:p>
          <a:p>
            <a:endParaRPr lang="en-US" sz="1400" b="1" dirty="0">
              <a:latin typeface="+mj-lt"/>
            </a:endParaRPr>
          </a:p>
          <a:p>
            <a:pPr marL="285750" indent="-285750" algn="just">
              <a:buFont typeface="Wingdings" panose="05000000000000000000" pitchFamily="2" charset="2"/>
              <a:buChar char="§"/>
            </a:pPr>
            <a:r>
              <a:rPr lang="en-US" sz="1400" dirty="0">
                <a:latin typeface="+mj-lt"/>
              </a:rPr>
              <a:t>Hall of Residence accommodation for  teachers (either single or twin sharing rooms, subject to availability) </a:t>
            </a:r>
          </a:p>
          <a:p>
            <a:pPr algn="just"/>
            <a:endParaRPr lang="en-US" sz="1400" dirty="0">
              <a:latin typeface="+mj-lt"/>
            </a:endParaRPr>
          </a:p>
          <a:p>
            <a:pPr marL="285750" indent="-285750" algn="just">
              <a:buFont typeface="Wingdings" panose="05000000000000000000" pitchFamily="2" charset="2"/>
              <a:buChar char="§"/>
            </a:pPr>
            <a:r>
              <a:rPr lang="en-SG" sz="1400" dirty="0">
                <a:latin typeface="+mj-lt"/>
              </a:rPr>
              <a:t>All course materials, food provisions (breakfast &amp; lunch), two cultural visits </a:t>
            </a:r>
            <a:r>
              <a:rPr lang="en-GB" sz="1400" dirty="0"/>
              <a:t>(Glasgow Open Top Bus Tour and a visit to Edinburgh Castle)</a:t>
            </a:r>
            <a:r>
              <a:rPr lang="en-SG" sz="1400" dirty="0">
                <a:latin typeface="+mj-lt"/>
              </a:rPr>
              <a:t> and transportation (to and from Glasgow Airport)</a:t>
            </a:r>
          </a:p>
          <a:p>
            <a:pPr marL="285750" indent="-285750" algn="just">
              <a:buFont typeface="Wingdings" panose="05000000000000000000" pitchFamily="2" charset="2"/>
              <a:buChar char="§"/>
            </a:pPr>
            <a:endParaRPr lang="en-SG" sz="1400" dirty="0">
              <a:latin typeface="+mj-lt"/>
            </a:endParaRPr>
          </a:p>
          <a:p>
            <a:pPr algn="just"/>
            <a:r>
              <a:rPr lang="en-GB" sz="1400" dirty="0"/>
              <a:t>Upon completion of the programme, participants will be awarded a</a:t>
            </a:r>
            <a:r>
              <a:rPr lang="en-GB" sz="1400" b="1" dirty="0"/>
              <a:t> </a:t>
            </a:r>
            <a:r>
              <a:rPr lang="en-GB" sz="1400" b="1" i="1" dirty="0"/>
              <a:t>Teacher Training Certificate </a:t>
            </a:r>
            <a:r>
              <a:rPr lang="en-GB" sz="1400" dirty="0"/>
              <a:t>from City of Glasgow  College.  </a:t>
            </a:r>
            <a:endParaRPr lang="en-SG" sz="1400" dirty="0"/>
          </a:p>
          <a:p>
            <a:pPr algn="just"/>
            <a:endParaRPr lang="en-SG" sz="1400" dirty="0">
              <a:latin typeface="+mj-lt"/>
            </a:endParaRPr>
          </a:p>
          <a:p>
            <a:pPr algn="just"/>
            <a:r>
              <a:rPr lang="en-SG" sz="1400" dirty="0">
                <a:latin typeface="+mj-lt"/>
              </a:rPr>
              <a:t>*These costs exclude visa costs.</a:t>
            </a:r>
          </a:p>
          <a:p>
            <a:pPr marL="285750" indent="-285750" algn="just">
              <a:buFont typeface="Wingdings" panose="05000000000000000000" pitchFamily="2" charset="2"/>
              <a:buChar char="§"/>
            </a:pPr>
            <a:endParaRPr lang="en-SG" sz="1400" dirty="0">
              <a:latin typeface="+mj-lt"/>
            </a:endParaRPr>
          </a:p>
          <a:p>
            <a:pPr algn="just"/>
            <a:r>
              <a:rPr lang="en-SG" sz="1400" b="1" dirty="0">
                <a:latin typeface="+mj-lt"/>
              </a:rPr>
              <a:t>Note: </a:t>
            </a:r>
          </a:p>
          <a:p>
            <a:pPr algn="just"/>
            <a:r>
              <a:rPr lang="en-SG" sz="1400" dirty="0">
                <a:latin typeface="+mj-lt"/>
              </a:rPr>
              <a:t>Participant should apply for a short- term study visa for this program. For more information, please refer to the following link:</a:t>
            </a:r>
          </a:p>
          <a:p>
            <a:pPr algn="just"/>
            <a:r>
              <a:rPr lang="en-SG" sz="1400" dirty="0">
                <a:hlinkClick r:id="rId2"/>
              </a:rPr>
              <a:t>https://www.gov.uk/study-visit-visa</a:t>
            </a:r>
            <a:endParaRPr lang="en-SG" sz="1400" dirty="0">
              <a:latin typeface="+mj-lt"/>
            </a:endParaRPr>
          </a:p>
        </p:txBody>
      </p:sp>
    </p:spTree>
    <p:extLst>
      <p:ext uri="{BB962C8B-B14F-4D97-AF65-F5344CB8AC3E}">
        <p14:creationId xmlns:p14="http://schemas.microsoft.com/office/powerpoint/2010/main" val="1128759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SG" sz="4000" dirty="0"/>
              <a:t>Study Tours to City of Glasgow College.</a:t>
            </a:r>
          </a:p>
        </p:txBody>
      </p:sp>
    </p:spTree>
    <p:extLst>
      <p:ext uri="{BB962C8B-B14F-4D97-AF65-F5344CB8AC3E}">
        <p14:creationId xmlns:p14="http://schemas.microsoft.com/office/powerpoint/2010/main" val="4178146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684180" y="882229"/>
            <a:ext cx="10744200" cy="706964"/>
          </a:xfrm>
        </p:spPr>
        <p:txBody>
          <a:bodyPr/>
          <a:lstStyle/>
          <a:p>
            <a:r>
              <a:rPr lang="en-SG" b="1" dirty="0"/>
              <a:t>2 weeks English and UK Culture Study Tour</a:t>
            </a:r>
            <a:endParaRPr lang="en-SG" dirty="0"/>
          </a:p>
        </p:txBody>
      </p:sp>
      <p:pic>
        <p:nvPicPr>
          <p:cNvPr id="4" name="Picture 3"/>
          <p:cNvPicPr>
            <a:picLocks noChangeAspect="1"/>
          </p:cNvPicPr>
          <p:nvPr/>
        </p:nvPicPr>
        <p:blipFill>
          <a:blip r:embed="rId2"/>
          <a:stretch>
            <a:fillRect/>
          </a:stretch>
        </p:blipFill>
        <p:spPr>
          <a:xfrm>
            <a:off x="545400" y="2776415"/>
            <a:ext cx="11021760" cy="2214331"/>
          </a:xfrm>
          <a:prstGeom prst="rect">
            <a:avLst/>
          </a:prstGeom>
        </p:spPr>
      </p:pic>
      <p:sp>
        <p:nvSpPr>
          <p:cNvPr id="3" name="TextBox 2">
            <a:extLst>
              <a:ext uri="{FF2B5EF4-FFF2-40B4-BE49-F238E27FC236}">
                <a16:creationId xmlns:a16="http://schemas.microsoft.com/office/drawing/2014/main" id="{1D2C1E25-9EBF-4C29-91BF-C277EF175612}"/>
              </a:ext>
            </a:extLst>
          </p:cNvPr>
          <p:cNvSpPr txBox="1"/>
          <p:nvPr/>
        </p:nvSpPr>
        <p:spPr>
          <a:xfrm>
            <a:off x="1388467" y="3585316"/>
            <a:ext cx="1205948" cy="596348"/>
          </a:xfrm>
          <a:prstGeom prst="rect">
            <a:avLst/>
          </a:prstGeom>
          <a:solidFill>
            <a:schemeClr val="bg1"/>
          </a:solidFill>
        </p:spPr>
        <p:txBody>
          <a:bodyPr wrap="square" rtlCol="0">
            <a:spAutoFit/>
          </a:bodyPr>
          <a:lstStyle/>
          <a:p>
            <a:endParaRPr lang="en-SG" dirty="0"/>
          </a:p>
        </p:txBody>
      </p:sp>
    </p:spTree>
    <p:extLst>
      <p:ext uri="{BB962C8B-B14F-4D97-AF65-F5344CB8AC3E}">
        <p14:creationId xmlns:p14="http://schemas.microsoft.com/office/powerpoint/2010/main" val="3033457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676656" y="909661"/>
            <a:ext cx="10616184" cy="706964"/>
          </a:xfrm>
        </p:spPr>
        <p:txBody>
          <a:bodyPr/>
          <a:lstStyle/>
          <a:p>
            <a:r>
              <a:rPr lang="en-SG" b="1" dirty="0"/>
              <a:t>2 weeks English (Hospitality/Tourism/Culinary) </a:t>
            </a:r>
            <a:br>
              <a:rPr lang="en-SG" b="1" dirty="0"/>
            </a:br>
            <a:r>
              <a:rPr lang="en-SG" b="1" dirty="0"/>
              <a:t>and UK Culture Study Tour</a:t>
            </a:r>
            <a:endParaRPr lang="en-SG" dirty="0"/>
          </a:p>
        </p:txBody>
      </p:sp>
      <p:pic>
        <p:nvPicPr>
          <p:cNvPr id="3" name="Picture 2"/>
          <p:cNvPicPr>
            <a:picLocks noChangeAspect="1"/>
          </p:cNvPicPr>
          <p:nvPr/>
        </p:nvPicPr>
        <p:blipFill>
          <a:blip r:embed="rId2"/>
          <a:stretch>
            <a:fillRect/>
          </a:stretch>
        </p:blipFill>
        <p:spPr>
          <a:xfrm>
            <a:off x="554544" y="2752991"/>
            <a:ext cx="11085768" cy="2234681"/>
          </a:xfrm>
          <a:prstGeom prst="rect">
            <a:avLst/>
          </a:prstGeom>
        </p:spPr>
      </p:pic>
      <p:sp>
        <p:nvSpPr>
          <p:cNvPr id="4" name="TextBox 3">
            <a:extLst>
              <a:ext uri="{FF2B5EF4-FFF2-40B4-BE49-F238E27FC236}">
                <a16:creationId xmlns:a16="http://schemas.microsoft.com/office/drawing/2014/main" id="{CB885D46-5A24-4751-B82D-DBBC9035420F}"/>
              </a:ext>
            </a:extLst>
          </p:cNvPr>
          <p:cNvSpPr txBox="1"/>
          <p:nvPr/>
        </p:nvSpPr>
        <p:spPr>
          <a:xfrm>
            <a:off x="1430031" y="3456710"/>
            <a:ext cx="1205948" cy="596348"/>
          </a:xfrm>
          <a:prstGeom prst="rect">
            <a:avLst/>
          </a:prstGeom>
          <a:solidFill>
            <a:schemeClr val="bg1"/>
          </a:solidFill>
        </p:spPr>
        <p:txBody>
          <a:bodyPr wrap="square" rtlCol="0">
            <a:spAutoFit/>
          </a:bodyPr>
          <a:lstStyle/>
          <a:p>
            <a:endParaRPr lang="en-SG" dirty="0"/>
          </a:p>
        </p:txBody>
      </p:sp>
    </p:spTree>
    <p:extLst>
      <p:ext uri="{BB962C8B-B14F-4D97-AF65-F5344CB8AC3E}">
        <p14:creationId xmlns:p14="http://schemas.microsoft.com/office/powerpoint/2010/main" val="2431403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04457" y="918805"/>
            <a:ext cx="10332935" cy="706964"/>
          </a:xfrm>
        </p:spPr>
        <p:txBody>
          <a:bodyPr/>
          <a:lstStyle/>
          <a:p>
            <a:r>
              <a:rPr lang="en-SG" b="1" dirty="0"/>
              <a:t>1 week English (Business Related Workshops) and UK Culture Study Tour</a:t>
            </a:r>
            <a:endParaRPr lang="en-SG" dirty="0"/>
          </a:p>
        </p:txBody>
      </p:sp>
      <p:pic>
        <p:nvPicPr>
          <p:cNvPr id="4" name="Picture 3"/>
          <p:cNvPicPr>
            <a:picLocks noChangeAspect="1"/>
          </p:cNvPicPr>
          <p:nvPr/>
        </p:nvPicPr>
        <p:blipFill>
          <a:blip r:embed="rId2"/>
          <a:stretch>
            <a:fillRect/>
          </a:stretch>
        </p:blipFill>
        <p:spPr>
          <a:xfrm>
            <a:off x="563688" y="2712408"/>
            <a:ext cx="11012616" cy="2002294"/>
          </a:xfrm>
          <a:prstGeom prst="rect">
            <a:avLst/>
          </a:prstGeom>
        </p:spPr>
      </p:pic>
      <p:sp>
        <p:nvSpPr>
          <p:cNvPr id="5" name="TextBox 4">
            <a:extLst>
              <a:ext uri="{FF2B5EF4-FFF2-40B4-BE49-F238E27FC236}">
                <a16:creationId xmlns:a16="http://schemas.microsoft.com/office/drawing/2014/main" id="{F6999837-1AEF-4319-8FE6-977268AD6CD4}"/>
              </a:ext>
            </a:extLst>
          </p:cNvPr>
          <p:cNvSpPr txBox="1"/>
          <p:nvPr/>
        </p:nvSpPr>
        <p:spPr>
          <a:xfrm>
            <a:off x="1430031" y="3429000"/>
            <a:ext cx="1205948" cy="596348"/>
          </a:xfrm>
          <a:prstGeom prst="rect">
            <a:avLst/>
          </a:prstGeom>
          <a:solidFill>
            <a:schemeClr val="bg1"/>
          </a:solidFill>
        </p:spPr>
        <p:txBody>
          <a:bodyPr wrap="square" rtlCol="0">
            <a:spAutoFit/>
          </a:bodyPr>
          <a:lstStyle/>
          <a:p>
            <a:endParaRPr lang="en-SG" dirty="0"/>
          </a:p>
        </p:txBody>
      </p:sp>
    </p:spTree>
    <p:extLst>
      <p:ext uri="{BB962C8B-B14F-4D97-AF65-F5344CB8AC3E}">
        <p14:creationId xmlns:p14="http://schemas.microsoft.com/office/powerpoint/2010/main" val="1984090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32104" y="891373"/>
            <a:ext cx="9363456" cy="706964"/>
          </a:xfrm>
        </p:spPr>
        <p:txBody>
          <a:bodyPr/>
          <a:lstStyle/>
          <a:p>
            <a:r>
              <a:rPr lang="en-SG" b="1" dirty="0"/>
              <a:t>Fees Payable Per Student (English and UK Culture Study Tour)</a:t>
            </a:r>
            <a:endParaRPr lang="en-SG" dirty="0"/>
          </a:p>
        </p:txBody>
      </p:sp>
      <p:sp>
        <p:nvSpPr>
          <p:cNvPr id="3" name="TextBox 2"/>
          <p:cNvSpPr txBox="1"/>
          <p:nvPr/>
        </p:nvSpPr>
        <p:spPr>
          <a:xfrm>
            <a:off x="627791" y="3249098"/>
            <a:ext cx="10994234" cy="2677656"/>
          </a:xfrm>
          <a:prstGeom prst="rect">
            <a:avLst/>
          </a:prstGeom>
          <a:noFill/>
        </p:spPr>
        <p:txBody>
          <a:bodyPr wrap="square" rtlCol="0">
            <a:spAutoFit/>
          </a:bodyPr>
          <a:lstStyle/>
          <a:p>
            <a:r>
              <a:rPr lang="en-US" sz="1400" b="1" dirty="0">
                <a:latin typeface="+mj-lt"/>
              </a:rPr>
              <a:t>The fees include the followings:</a:t>
            </a:r>
          </a:p>
          <a:p>
            <a:endParaRPr lang="en-US" sz="1400" b="1" dirty="0">
              <a:latin typeface="+mj-lt"/>
            </a:endParaRPr>
          </a:p>
          <a:p>
            <a:pPr marL="285750" indent="-285750" algn="just">
              <a:buFont typeface="Wingdings" panose="05000000000000000000" pitchFamily="2" charset="2"/>
              <a:buChar char="§"/>
            </a:pPr>
            <a:r>
              <a:rPr lang="en-US" sz="1400" dirty="0">
                <a:latin typeface="+mj-lt"/>
              </a:rPr>
              <a:t>Hall of Residence accommodation for  students (either single or twin sharing rooms and are subject to availability) </a:t>
            </a:r>
          </a:p>
          <a:p>
            <a:pPr algn="just"/>
            <a:endParaRPr lang="en-US" sz="1400" dirty="0">
              <a:latin typeface="+mj-lt"/>
            </a:endParaRPr>
          </a:p>
          <a:p>
            <a:pPr marL="285750" indent="-285750" algn="just">
              <a:buFont typeface="Wingdings" panose="05000000000000000000" pitchFamily="2" charset="2"/>
              <a:buChar char="§"/>
            </a:pPr>
            <a:r>
              <a:rPr lang="en-SG" sz="1400" dirty="0">
                <a:latin typeface="+mj-lt"/>
              </a:rPr>
              <a:t>All course materials, cultural visits, food provisions (breakfast &amp; lunch) and transportation, including to and from Glasgow Airport</a:t>
            </a:r>
          </a:p>
          <a:p>
            <a:pPr marL="285750" indent="-285750" algn="just">
              <a:buFont typeface="Wingdings" panose="05000000000000000000" pitchFamily="2" charset="2"/>
              <a:buChar char="§"/>
            </a:pPr>
            <a:endParaRPr lang="en-SG" sz="1400" dirty="0">
              <a:latin typeface="+mj-lt"/>
            </a:endParaRPr>
          </a:p>
          <a:p>
            <a:pPr algn="just"/>
            <a:r>
              <a:rPr lang="en-SG" sz="1400" b="1" dirty="0">
                <a:latin typeface="+mj-lt"/>
              </a:rPr>
              <a:t>Note: </a:t>
            </a:r>
          </a:p>
          <a:p>
            <a:pPr algn="just"/>
            <a:r>
              <a:rPr lang="en-SG" sz="1400" dirty="0">
                <a:latin typeface="+mj-lt"/>
              </a:rPr>
              <a:t>City of Glasgow College will provide complimentary accommodation for one teacher to stay in a single room.</a:t>
            </a:r>
          </a:p>
          <a:p>
            <a:pPr algn="just"/>
            <a:endParaRPr lang="en-SG" sz="1400" dirty="0">
              <a:latin typeface="+mj-lt"/>
            </a:endParaRPr>
          </a:p>
          <a:p>
            <a:pPr algn="just"/>
            <a:r>
              <a:rPr lang="en-SG" sz="1400" dirty="0">
                <a:latin typeface="+mj-lt"/>
              </a:rPr>
              <a:t>Check out the following link to determine if a visa will be required for your trip</a:t>
            </a:r>
            <a:r>
              <a:rPr lang="en-US" sz="1400" dirty="0">
                <a:latin typeface="+mj-lt"/>
              </a:rPr>
              <a:t> </a:t>
            </a:r>
          </a:p>
          <a:p>
            <a:pPr algn="just"/>
            <a:r>
              <a:rPr lang="en-US" sz="1400" dirty="0">
                <a:solidFill>
                  <a:srgbClr val="0000FF"/>
                </a:solidFill>
                <a:latin typeface="+mj-lt"/>
                <a:hlinkClick r:id="rId2"/>
              </a:rPr>
              <a:t>https://www.gov.uk/check-uk-visa</a:t>
            </a:r>
            <a:endParaRPr lang="en-US" sz="1400" dirty="0">
              <a:solidFill>
                <a:srgbClr val="0000FF"/>
              </a:solidFill>
              <a:latin typeface="+mj-lt"/>
            </a:endParaRPr>
          </a:p>
        </p:txBody>
      </p:sp>
      <p:pic>
        <p:nvPicPr>
          <p:cNvPr id="5" name="Picture 4"/>
          <p:cNvPicPr>
            <a:picLocks noChangeAspect="1"/>
          </p:cNvPicPr>
          <p:nvPr/>
        </p:nvPicPr>
        <p:blipFill>
          <a:blip r:embed="rId3"/>
          <a:stretch>
            <a:fillRect/>
          </a:stretch>
        </p:blipFill>
        <p:spPr>
          <a:xfrm>
            <a:off x="627791" y="2504839"/>
            <a:ext cx="4273393" cy="567545"/>
          </a:xfrm>
          <a:prstGeom prst="rect">
            <a:avLst/>
          </a:prstGeom>
        </p:spPr>
      </p:pic>
    </p:spTree>
    <p:extLst>
      <p:ext uri="{BB962C8B-B14F-4D97-AF65-F5344CB8AC3E}">
        <p14:creationId xmlns:p14="http://schemas.microsoft.com/office/powerpoint/2010/main" val="4113633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04457" y="918805"/>
            <a:ext cx="10332935" cy="706964"/>
          </a:xfrm>
        </p:spPr>
        <p:txBody>
          <a:bodyPr/>
          <a:lstStyle/>
          <a:p>
            <a:r>
              <a:rPr lang="en-SG" b="1" dirty="0"/>
              <a:t>1 week Global Studies - Project Based Learning Study Tour</a:t>
            </a:r>
            <a:endParaRPr lang="en-SG" dirty="0"/>
          </a:p>
        </p:txBody>
      </p:sp>
      <p:pic>
        <p:nvPicPr>
          <p:cNvPr id="5" name="Picture 4"/>
          <p:cNvPicPr>
            <a:picLocks noChangeAspect="1"/>
          </p:cNvPicPr>
          <p:nvPr/>
        </p:nvPicPr>
        <p:blipFill>
          <a:blip r:embed="rId2"/>
          <a:stretch>
            <a:fillRect/>
          </a:stretch>
        </p:blipFill>
        <p:spPr>
          <a:xfrm>
            <a:off x="630936" y="2755392"/>
            <a:ext cx="11018519" cy="2584704"/>
          </a:xfrm>
          <a:prstGeom prst="rect">
            <a:avLst/>
          </a:prstGeom>
        </p:spPr>
      </p:pic>
    </p:spTree>
    <p:extLst>
      <p:ext uri="{BB962C8B-B14F-4D97-AF65-F5344CB8AC3E}">
        <p14:creationId xmlns:p14="http://schemas.microsoft.com/office/powerpoint/2010/main" val="8589865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04457" y="918805"/>
            <a:ext cx="10332935" cy="706964"/>
          </a:xfrm>
        </p:spPr>
        <p:txBody>
          <a:bodyPr/>
          <a:lstStyle/>
          <a:p>
            <a:r>
              <a:rPr lang="en-SG" b="1" dirty="0"/>
              <a:t>2 weeks Global Studies - Project Based Learning Study Tour</a:t>
            </a:r>
            <a:endParaRPr lang="en-SG" dirty="0"/>
          </a:p>
        </p:txBody>
      </p:sp>
      <p:pic>
        <p:nvPicPr>
          <p:cNvPr id="3" name="Picture 2"/>
          <p:cNvPicPr>
            <a:picLocks noChangeAspect="1"/>
          </p:cNvPicPr>
          <p:nvPr/>
        </p:nvPicPr>
        <p:blipFill>
          <a:blip r:embed="rId2"/>
          <a:stretch>
            <a:fillRect/>
          </a:stretch>
        </p:blipFill>
        <p:spPr>
          <a:xfrm>
            <a:off x="650063" y="2600928"/>
            <a:ext cx="10981105" cy="3598704"/>
          </a:xfrm>
          <a:prstGeom prst="rect">
            <a:avLst/>
          </a:prstGeom>
        </p:spPr>
      </p:pic>
    </p:spTree>
    <p:extLst>
      <p:ext uri="{BB962C8B-B14F-4D97-AF65-F5344CB8AC3E}">
        <p14:creationId xmlns:p14="http://schemas.microsoft.com/office/powerpoint/2010/main" val="3151821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786384" y="973669"/>
            <a:ext cx="9427464" cy="706964"/>
          </a:xfrm>
        </p:spPr>
        <p:txBody>
          <a:bodyPr/>
          <a:lstStyle/>
          <a:p>
            <a:r>
              <a:rPr lang="en-SG" b="1" dirty="0"/>
              <a:t>Fees Payable Per Student (Global Studies - Project Based Learning Study Tour)</a:t>
            </a:r>
            <a:endParaRPr lang="en-SG" dirty="0"/>
          </a:p>
        </p:txBody>
      </p:sp>
      <p:sp>
        <p:nvSpPr>
          <p:cNvPr id="3" name="TextBox 2"/>
          <p:cNvSpPr txBox="1"/>
          <p:nvPr/>
        </p:nvSpPr>
        <p:spPr>
          <a:xfrm>
            <a:off x="591215" y="3651434"/>
            <a:ext cx="10994234" cy="3108543"/>
          </a:xfrm>
          <a:prstGeom prst="rect">
            <a:avLst/>
          </a:prstGeom>
          <a:noFill/>
        </p:spPr>
        <p:txBody>
          <a:bodyPr wrap="square" rtlCol="0">
            <a:spAutoFit/>
          </a:bodyPr>
          <a:lstStyle/>
          <a:p>
            <a:r>
              <a:rPr lang="en-US" sz="1400" b="1" dirty="0">
                <a:latin typeface="+mj-lt"/>
              </a:rPr>
              <a:t>The fees include the followings:</a:t>
            </a:r>
          </a:p>
          <a:p>
            <a:endParaRPr lang="en-US" sz="1400" b="1" dirty="0">
              <a:latin typeface="+mj-lt"/>
            </a:endParaRPr>
          </a:p>
          <a:p>
            <a:pPr marL="285750" indent="-285750" algn="just">
              <a:buFont typeface="Wingdings" panose="05000000000000000000" pitchFamily="2" charset="2"/>
              <a:buChar char="§"/>
            </a:pPr>
            <a:r>
              <a:rPr lang="en-US" sz="1400" dirty="0">
                <a:latin typeface="+mj-lt"/>
              </a:rPr>
              <a:t>Hall of Residence accommodation for  students (either single or twin sharing rooms and are subject to availability) </a:t>
            </a:r>
          </a:p>
          <a:p>
            <a:pPr algn="just"/>
            <a:endParaRPr lang="en-US" sz="1400" dirty="0">
              <a:latin typeface="+mj-lt"/>
            </a:endParaRPr>
          </a:p>
          <a:p>
            <a:pPr marL="285750" indent="-285750" algn="just">
              <a:buFont typeface="Wingdings" panose="05000000000000000000" pitchFamily="2" charset="2"/>
              <a:buChar char="§"/>
            </a:pPr>
            <a:r>
              <a:rPr lang="en-SG" sz="1400" dirty="0">
                <a:latin typeface="+mj-lt"/>
              </a:rPr>
              <a:t>All course materials, cultural visits, food provisions (breakfast &amp; lunch) and transportation, including to and from Glasgow Airport</a:t>
            </a:r>
          </a:p>
          <a:p>
            <a:pPr algn="just"/>
            <a:endParaRPr lang="en-SG" sz="1400" dirty="0">
              <a:latin typeface="+mj-lt"/>
            </a:endParaRPr>
          </a:p>
          <a:p>
            <a:pPr algn="just"/>
            <a:r>
              <a:rPr lang="en-SG" sz="1400" dirty="0">
                <a:latin typeface="+mj-lt"/>
              </a:rPr>
              <a:t>*If a translator is required, there will be an additional fee.</a:t>
            </a:r>
          </a:p>
          <a:p>
            <a:pPr marL="285750" indent="-285750" algn="just">
              <a:buFont typeface="Wingdings" panose="05000000000000000000" pitchFamily="2" charset="2"/>
              <a:buChar char="§"/>
            </a:pPr>
            <a:endParaRPr lang="en-SG" sz="1400" dirty="0">
              <a:latin typeface="+mj-lt"/>
            </a:endParaRPr>
          </a:p>
          <a:p>
            <a:pPr algn="just"/>
            <a:r>
              <a:rPr lang="en-SG" sz="1400" b="1" dirty="0">
                <a:latin typeface="+mj-lt"/>
              </a:rPr>
              <a:t>Note: </a:t>
            </a:r>
          </a:p>
          <a:p>
            <a:pPr algn="just"/>
            <a:r>
              <a:rPr lang="en-SG" sz="1400" dirty="0">
                <a:latin typeface="+mj-lt"/>
              </a:rPr>
              <a:t>City of Glasgow College will provide complimentary accommodation for one teacher to stay in a single room.</a:t>
            </a:r>
          </a:p>
          <a:p>
            <a:pPr algn="just"/>
            <a:endParaRPr lang="en-SG" sz="1400" dirty="0">
              <a:latin typeface="+mj-lt"/>
            </a:endParaRPr>
          </a:p>
          <a:p>
            <a:pPr algn="just"/>
            <a:r>
              <a:rPr lang="en-SG" sz="1400" dirty="0">
                <a:latin typeface="+mj-lt"/>
              </a:rPr>
              <a:t>Check out the following link to determine if a visa will be required for your trip</a:t>
            </a:r>
            <a:r>
              <a:rPr lang="en-US" sz="1400" dirty="0">
                <a:latin typeface="+mj-lt"/>
              </a:rPr>
              <a:t> </a:t>
            </a:r>
          </a:p>
          <a:p>
            <a:pPr algn="just"/>
            <a:r>
              <a:rPr lang="en-US" sz="1400" dirty="0">
                <a:solidFill>
                  <a:srgbClr val="0000FF"/>
                </a:solidFill>
                <a:latin typeface="+mj-lt"/>
                <a:hlinkClick r:id="rId2"/>
              </a:rPr>
              <a:t>https://www.gov.uk/check-uk-visa</a:t>
            </a:r>
            <a:endParaRPr lang="en-US" sz="1400" dirty="0">
              <a:solidFill>
                <a:srgbClr val="0000FF"/>
              </a:solidFill>
              <a:latin typeface="+mj-lt"/>
            </a:endParaRPr>
          </a:p>
        </p:txBody>
      </p:sp>
      <p:pic>
        <p:nvPicPr>
          <p:cNvPr id="6" name="Picture 5"/>
          <p:cNvPicPr>
            <a:picLocks noChangeAspect="1"/>
          </p:cNvPicPr>
          <p:nvPr/>
        </p:nvPicPr>
        <p:blipFill>
          <a:blip r:embed="rId3"/>
          <a:stretch>
            <a:fillRect/>
          </a:stretch>
        </p:blipFill>
        <p:spPr>
          <a:xfrm>
            <a:off x="591215" y="2405135"/>
            <a:ext cx="5792707" cy="1048320"/>
          </a:xfrm>
          <a:prstGeom prst="rect">
            <a:avLst/>
          </a:prstGeom>
        </p:spPr>
      </p:pic>
    </p:spTree>
    <p:extLst>
      <p:ext uri="{BB962C8B-B14F-4D97-AF65-F5344CB8AC3E}">
        <p14:creationId xmlns:p14="http://schemas.microsoft.com/office/powerpoint/2010/main" val="50554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br>
              <a:rPr lang="en-SG" b="1" dirty="0"/>
            </a:br>
            <a:r>
              <a:rPr lang="en-SG" b="1" dirty="0"/>
              <a:t>Study Tour </a:t>
            </a:r>
            <a:br>
              <a:rPr lang="en-SG" b="1" dirty="0"/>
            </a:br>
            <a:r>
              <a:rPr lang="en-SG" dirty="0"/>
              <a:t>-</a:t>
            </a:r>
            <a:r>
              <a:rPr lang="en-SG" sz="2600" dirty="0"/>
              <a:t>Important Points to Note</a:t>
            </a:r>
            <a:br>
              <a:rPr lang="en-SG" b="1" dirty="0"/>
            </a:br>
            <a:endParaRPr lang="en-SG" dirty="0"/>
          </a:p>
        </p:txBody>
      </p:sp>
      <p:sp>
        <p:nvSpPr>
          <p:cNvPr id="3" name="TextBox 2"/>
          <p:cNvSpPr txBox="1"/>
          <p:nvPr/>
        </p:nvSpPr>
        <p:spPr>
          <a:xfrm>
            <a:off x="487251" y="2987314"/>
            <a:ext cx="11217498" cy="2446824"/>
          </a:xfrm>
          <a:prstGeom prst="rect">
            <a:avLst/>
          </a:prstGeom>
          <a:noFill/>
        </p:spPr>
        <p:txBody>
          <a:bodyPr wrap="square" rtlCol="0">
            <a:spAutoFit/>
          </a:bodyPr>
          <a:lstStyle/>
          <a:p>
            <a:pPr marL="285750" indent="-285750">
              <a:buFont typeface="Wingdings" panose="05000000000000000000" pitchFamily="2" charset="2"/>
              <a:buChar char="§"/>
            </a:pPr>
            <a:r>
              <a:rPr lang="en-US" sz="1700" dirty="0"/>
              <a:t>Students could be attending classes depending on the needs of the school. </a:t>
            </a:r>
            <a:r>
              <a:rPr lang="en-SG" sz="1700" dirty="0"/>
              <a:t>Study Tours which do not include English Language are also available. </a:t>
            </a:r>
            <a:r>
              <a:rPr lang="en-SG" sz="1700" b="1" dirty="0"/>
              <a:t>Any subject is available upon request of the College.</a:t>
            </a:r>
          </a:p>
          <a:p>
            <a:endParaRPr lang="en-US" sz="1700" dirty="0"/>
          </a:p>
          <a:p>
            <a:pPr marL="285750" indent="-285750">
              <a:buFont typeface="Wingdings" panose="05000000000000000000" pitchFamily="2" charset="2"/>
              <a:buChar char="§"/>
            </a:pPr>
            <a:r>
              <a:rPr lang="en-US" sz="1700" dirty="0"/>
              <a:t>Study Tours can only be organised for a minimum of </a:t>
            </a:r>
            <a:r>
              <a:rPr lang="en-US" sz="1700" b="1" dirty="0"/>
              <a:t>15</a:t>
            </a:r>
            <a:r>
              <a:rPr lang="en-US" sz="1700" dirty="0"/>
              <a:t> students. Participants must be over the age of 16.</a:t>
            </a:r>
          </a:p>
          <a:p>
            <a:pPr marL="285750" indent="-285750">
              <a:buFont typeface="Wingdings" panose="05000000000000000000" pitchFamily="2" charset="2"/>
              <a:buChar char="§"/>
            </a:pPr>
            <a:endParaRPr lang="en-US" sz="1700" dirty="0">
              <a:solidFill>
                <a:srgbClr val="FF0000"/>
              </a:solidFill>
            </a:endParaRPr>
          </a:p>
          <a:p>
            <a:pPr marL="285750" indent="-285750">
              <a:buFont typeface="Wingdings" panose="05000000000000000000" pitchFamily="2" charset="2"/>
              <a:buChar char="§"/>
            </a:pPr>
            <a:r>
              <a:rPr lang="en-US" sz="1700" dirty="0"/>
              <a:t>Classes start from 9am to 12 noon , and 1pm to 4pm; schedule is subject to change. </a:t>
            </a:r>
          </a:p>
          <a:p>
            <a:pPr marL="285750" indent="-285750">
              <a:buFont typeface="Wingdings" panose="05000000000000000000" pitchFamily="2" charset="2"/>
              <a:buChar char="§"/>
            </a:pPr>
            <a:endParaRPr lang="en-US" sz="1700" dirty="0">
              <a:solidFill>
                <a:srgbClr val="FF0000"/>
              </a:solidFill>
            </a:endParaRPr>
          </a:p>
          <a:p>
            <a:pPr marL="285750" indent="-285750">
              <a:buFont typeface="Wingdings" panose="05000000000000000000" pitchFamily="2" charset="2"/>
              <a:buChar char="§"/>
            </a:pPr>
            <a:r>
              <a:rPr lang="en-US" sz="1700" dirty="0"/>
              <a:t>All students need to purchase travel insurance prior to travelling to Scotland.</a:t>
            </a:r>
            <a:endParaRPr lang="en-SG" sz="1700" dirty="0"/>
          </a:p>
        </p:txBody>
      </p:sp>
    </p:spTree>
    <p:extLst>
      <p:ext uri="{BB962C8B-B14F-4D97-AF65-F5344CB8AC3E}">
        <p14:creationId xmlns:p14="http://schemas.microsoft.com/office/powerpoint/2010/main" val="2189953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r>
              <a:rPr lang="en-SG" b="1" dirty="0"/>
              <a:t>Accommodation </a:t>
            </a:r>
            <a:endParaRPr lang="en-SG" dirty="0"/>
          </a:p>
        </p:txBody>
      </p:sp>
      <p:sp>
        <p:nvSpPr>
          <p:cNvPr id="3" name="TextBox 2"/>
          <p:cNvSpPr txBox="1"/>
          <p:nvPr/>
        </p:nvSpPr>
        <p:spPr>
          <a:xfrm>
            <a:off x="654584" y="2535866"/>
            <a:ext cx="8013928" cy="3724096"/>
          </a:xfrm>
          <a:prstGeom prst="rect">
            <a:avLst/>
          </a:prstGeom>
          <a:noFill/>
        </p:spPr>
        <p:txBody>
          <a:bodyPr wrap="square" rtlCol="0">
            <a:spAutoFit/>
          </a:bodyPr>
          <a:lstStyle/>
          <a:p>
            <a:pPr marL="285750" indent="-285750">
              <a:buFont typeface="Arial" panose="020B0604020202020204" pitchFamily="34" charset="0"/>
              <a:buChar char="•"/>
            </a:pPr>
            <a:r>
              <a:rPr lang="en-GB" sz="1700" dirty="0"/>
              <a:t>Students undertaking our short term programmes will stay in the brand new, on campus student accommodation located on the River Clyde.  This accommodation block is part of the City of Glasgow College  £228 million campus development.</a:t>
            </a:r>
          </a:p>
          <a:p>
            <a:pPr marL="285750" indent="-285750">
              <a:buFont typeface="Arial" panose="020B0604020202020204" pitchFamily="34" charset="0"/>
              <a:buChar char="•"/>
            </a:pPr>
            <a:endParaRPr lang="en-GB" sz="1700" dirty="0"/>
          </a:p>
          <a:p>
            <a:pPr marL="285750" indent="-285750">
              <a:buFont typeface="Arial" panose="020B0604020202020204" pitchFamily="34" charset="0"/>
              <a:buChar char="•"/>
            </a:pPr>
            <a:r>
              <a:rPr lang="en-GB" sz="1700" dirty="0"/>
              <a:t>Accommodation at Riverside Campus are subject to availability. In the event if the rooms are fully booked, City of Glasgow College will arrange accommodation at St’ Luke Terrace.</a:t>
            </a:r>
          </a:p>
          <a:p>
            <a:pPr marL="285750" indent="-285750">
              <a:buFont typeface="Arial" panose="020B0604020202020204" pitchFamily="34" charset="0"/>
              <a:buChar char="•"/>
            </a:pPr>
            <a:endParaRPr lang="en-GB" sz="1700" dirty="0"/>
          </a:p>
          <a:p>
            <a:pPr marL="285750" indent="-285750">
              <a:buFont typeface="Arial" panose="020B0604020202020204" pitchFamily="34" charset="0"/>
              <a:buChar char="•"/>
            </a:pPr>
            <a:r>
              <a:rPr lang="en-GB" sz="1700" dirty="0"/>
              <a:t>Rooms can be either single or twin sharing. Due to the high demand at Riverside Campus, students are encouraged to confirm their trip </a:t>
            </a:r>
            <a:r>
              <a:rPr lang="en-GB" sz="1700" b="1" dirty="0"/>
              <a:t>7 weeks </a:t>
            </a:r>
            <a:r>
              <a:rPr lang="en-GB" sz="1700" dirty="0"/>
              <a:t>in advance. </a:t>
            </a:r>
          </a:p>
          <a:p>
            <a:endParaRPr lang="en-GB" sz="1600" dirty="0"/>
          </a:p>
          <a:p>
            <a:endParaRPr lang="en-US" sz="1600" dirty="0"/>
          </a:p>
        </p:txBody>
      </p:sp>
      <p:pic>
        <p:nvPicPr>
          <p:cNvPr id="4" name="Picture 3"/>
          <p:cNvPicPr>
            <a:picLocks noChangeAspect="1"/>
          </p:cNvPicPr>
          <p:nvPr/>
        </p:nvPicPr>
        <p:blipFill>
          <a:blip r:embed="rId2"/>
          <a:stretch>
            <a:fillRect/>
          </a:stretch>
        </p:blipFill>
        <p:spPr>
          <a:xfrm>
            <a:off x="8907081" y="4604011"/>
            <a:ext cx="2811319" cy="1524000"/>
          </a:xfrm>
          <a:prstGeom prst="rect">
            <a:avLst/>
          </a:prstGeom>
        </p:spPr>
      </p:pic>
      <p:pic>
        <p:nvPicPr>
          <p:cNvPr id="5" name="Picture 4"/>
          <p:cNvPicPr>
            <a:picLocks noChangeAspect="1"/>
          </p:cNvPicPr>
          <p:nvPr/>
        </p:nvPicPr>
        <p:blipFill>
          <a:blip r:embed="rId3"/>
          <a:stretch>
            <a:fillRect/>
          </a:stretch>
        </p:blipFill>
        <p:spPr>
          <a:xfrm>
            <a:off x="8907082" y="2407096"/>
            <a:ext cx="2811319" cy="1728000"/>
          </a:xfrm>
          <a:prstGeom prst="rect">
            <a:avLst/>
          </a:prstGeom>
        </p:spPr>
      </p:pic>
      <p:sp>
        <p:nvSpPr>
          <p:cNvPr id="6" name="Rectangle 5"/>
          <p:cNvSpPr/>
          <p:nvPr/>
        </p:nvSpPr>
        <p:spPr>
          <a:xfrm>
            <a:off x="8907081" y="4122341"/>
            <a:ext cx="2811319" cy="481670"/>
          </a:xfrm>
          <a:prstGeom prst="rect">
            <a:avLst/>
          </a:prstGeom>
        </p:spPr>
        <p:txBody>
          <a:bodyPr wrap="square">
            <a:spAutoFit/>
          </a:bodyPr>
          <a:lstStyle/>
          <a:p>
            <a:pPr>
              <a:lnSpc>
                <a:spcPct val="115000"/>
              </a:lnSpc>
              <a:spcAft>
                <a:spcPts val="0"/>
              </a:spcAft>
            </a:pPr>
            <a:r>
              <a:rPr lang="en-GB" sz="1100" b="1" i="1" dirty="0">
                <a:latin typeface="Calibri" panose="020F0502020204030204" pitchFamily="34" charset="0"/>
                <a:ea typeface="Times New Roman" panose="02020603050405020304" pitchFamily="18" charset="0"/>
                <a:cs typeface="Segoe UI" panose="020B0502040204020203" pitchFamily="34" charset="0"/>
              </a:rPr>
              <a:t>Riverside Campus (accommodation block is on the right hand side)</a:t>
            </a:r>
            <a:endParaRPr lang="en-SG" sz="11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8907081" y="6115256"/>
            <a:ext cx="2725975" cy="287002"/>
          </a:xfrm>
          <a:prstGeom prst="rect">
            <a:avLst/>
          </a:prstGeom>
        </p:spPr>
        <p:txBody>
          <a:bodyPr wrap="square">
            <a:spAutoFit/>
          </a:bodyPr>
          <a:lstStyle/>
          <a:p>
            <a:pPr>
              <a:lnSpc>
                <a:spcPct val="115000"/>
              </a:lnSpc>
              <a:spcAft>
                <a:spcPts val="0"/>
              </a:spcAft>
            </a:pPr>
            <a:r>
              <a:rPr lang="en-GB" sz="1100" b="1" i="1" dirty="0">
                <a:latin typeface="Calibri" panose="020F0502020204030204" pitchFamily="34" charset="0"/>
                <a:ea typeface="Times New Roman" panose="02020603050405020304" pitchFamily="18" charset="0"/>
                <a:cs typeface="Segoe UI" panose="020B0502040204020203" pitchFamily="34" charset="0"/>
              </a:rPr>
              <a:t>St Luke’s Terrace </a:t>
            </a:r>
            <a:endParaRPr lang="en-SG"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20764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r>
              <a:rPr lang="en-SG" b="1" dirty="0"/>
              <a:t>Study Tours</a:t>
            </a:r>
            <a:endParaRPr lang="en-SG" dirty="0"/>
          </a:p>
        </p:txBody>
      </p:sp>
      <p:sp>
        <p:nvSpPr>
          <p:cNvPr id="3" name="TextBox 2"/>
          <p:cNvSpPr txBox="1"/>
          <p:nvPr/>
        </p:nvSpPr>
        <p:spPr>
          <a:xfrm>
            <a:off x="553792" y="2446986"/>
            <a:ext cx="11217498" cy="923330"/>
          </a:xfrm>
          <a:prstGeom prst="rect">
            <a:avLst/>
          </a:prstGeom>
          <a:noFill/>
        </p:spPr>
        <p:txBody>
          <a:bodyPr wrap="square" rtlCol="0">
            <a:spAutoFit/>
          </a:bodyPr>
          <a:lstStyle/>
          <a:p>
            <a:endParaRPr lang="en-US" dirty="0"/>
          </a:p>
          <a:p>
            <a:pPr marL="285750" indent="-285750" algn="just">
              <a:buFont typeface="Wingdings" panose="05000000000000000000" pitchFamily="2" charset="2"/>
              <a:buChar char="§"/>
            </a:pPr>
            <a:r>
              <a:rPr lang="en-US" dirty="0"/>
              <a:t>Participants will attain a </a:t>
            </a:r>
            <a:r>
              <a:rPr lang="en-US" b="1" dirty="0"/>
              <a:t>Certificate of Participation </a:t>
            </a:r>
            <a:r>
              <a:rPr lang="en-US" dirty="0"/>
              <a:t>after they complete their immersion experiences at City of Glasgow College. </a:t>
            </a:r>
          </a:p>
        </p:txBody>
      </p:sp>
    </p:spTree>
    <p:extLst>
      <p:ext uri="{BB962C8B-B14F-4D97-AF65-F5344CB8AC3E}">
        <p14:creationId xmlns:p14="http://schemas.microsoft.com/office/powerpoint/2010/main" val="9682211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docProps/app.xml><?xml version="1.0" encoding="utf-8"?>
<Properties xmlns="http://schemas.openxmlformats.org/officeDocument/2006/extended-properties" xmlns:vt="http://schemas.openxmlformats.org/officeDocument/2006/docPropsVTypes">
  <TotalTime>78</TotalTime>
  <Words>1805</Words>
  <Application>Microsoft Office PowerPoint</Application>
  <PresentationFormat>Widescreen</PresentationFormat>
  <Paragraphs>311</Paragraphs>
  <Slides>27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Calibri</vt:lpstr>
      <vt:lpstr>Century Gothic</vt:lpstr>
      <vt:lpstr>Symbol</vt:lpstr>
      <vt:lpstr>Tahoma</vt:lpstr>
      <vt:lpstr>Times New Roman</vt:lpstr>
      <vt:lpstr>Wingdings</vt:lpstr>
      <vt:lpstr>Wingdings 3</vt:lpstr>
      <vt:lpstr>Ion Boardroom</vt:lpstr>
      <vt:lpstr>Approaches to Internationalising Ly Tu Trong College curriculum in collaboration with City of Glasgow College. </vt:lpstr>
      <vt:lpstr>City of Glasgow College (CoGC)</vt:lpstr>
      <vt:lpstr>City of Glasgow College International Activities</vt:lpstr>
      <vt:lpstr>Internationalisation Options</vt:lpstr>
      <vt:lpstr>Internationalisation Options</vt:lpstr>
      <vt:lpstr>Professional Certificate  Mechanical Engineering, English, Construction, IT or Electrical Engineering    </vt:lpstr>
      <vt:lpstr>Professional Certificate  Mechanical Engineering, English, Construction, IT or Electrical Engineering    </vt:lpstr>
      <vt:lpstr>Professional Diploma  Mechanical Engineering, English, Construction, IT or Electrical Engineering    </vt:lpstr>
      <vt:lpstr>Professional Diploma  Mechanical Engineering, English, Construction, IT or Electrical Engineering    </vt:lpstr>
      <vt:lpstr>Internationalisation Options</vt:lpstr>
      <vt:lpstr>Teachers Training at City of Glasgow College</vt:lpstr>
      <vt:lpstr>Teachers Training at CoGC</vt:lpstr>
      <vt:lpstr>Teachers Training at CoGC</vt:lpstr>
      <vt:lpstr>Teachers Training at CoGC</vt:lpstr>
      <vt:lpstr>Teachers Training at City of Glasgow College</vt:lpstr>
      <vt:lpstr>- Teachers Training at CoGC :  Fees Payable Per Participant </vt:lpstr>
      <vt:lpstr>Internationalisation Options</vt:lpstr>
      <vt:lpstr>2 weeks English and UK Culture Study Tour</vt:lpstr>
      <vt:lpstr>2 weeks English (Hospitality/Tourism/Culinary)  and UK Culture Study Tour</vt:lpstr>
      <vt:lpstr>1 week English (Business Related Workshops) and UK Culture Study Tour</vt:lpstr>
      <vt:lpstr>Fees Payable Per Student (English and UK Culture Study Tour)</vt:lpstr>
      <vt:lpstr>1 week Global Studies - Project Based Learning Study Tour</vt:lpstr>
      <vt:lpstr>2 weeks Global Studies - Project Based Learning Study Tour</vt:lpstr>
      <vt:lpstr>Fees Payable Per Student (Global Studies - Project Based Learning Study Tour)</vt:lpstr>
      <vt:lpstr> Study Tour  -Important Points to Note </vt:lpstr>
      <vt:lpstr>Accommodation </vt:lpstr>
      <vt:lpstr>Study Tours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Approaches to Internationalising Ly Tu Trong College curriculum in collaboration with City of Glasgow College. </dc:title>
  <dc:creator>Katie Yinyang Infinity</dc:creator>
  <cp:lastModifiedBy>Katie Yinyang Infinity</cp:lastModifiedBy>
  <cp:revision>8</cp:revision>
  <dcterms:created xsi:type="dcterms:W3CDTF">2019-07-16T01:48:04Z</dcterms:created>
  <dcterms:modified xsi:type="dcterms:W3CDTF">2019-07-16T03:06:23Z</dcterms:modified>
</cp:coreProperties>
</file>